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73" r:id="rId2"/>
    <p:sldId id="274" r:id="rId3"/>
    <p:sldId id="258" r:id="rId4"/>
    <p:sldId id="259" r:id="rId5"/>
    <p:sldId id="260" r:id="rId6"/>
    <p:sldId id="261" r:id="rId7"/>
    <p:sldId id="262" r:id="rId8"/>
    <p:sldId id="275" r:id="rId9"/>
    <p:sldId id="268" r:id="rId10"/>
    <p:sldId id="278" r:id="rId11"/>
    <p:sldId id="267" r:id="rId12"/>
    <p:sldId id="263" r:id="rId13"/>
    <p:sldId id="265" r:id="rId14"/>
    <p:sldId id="264" r:id="rId15"/>
    <p:sldId id="277" r:id="rId16"/>
    <p:sldId id="276" r:id="rId17"/>
    <p:sldId id="266" r:id="rId18"/>
    <p:sldId id="271" r:id="rId19"/>
    <p:sldId id="272" r:id="rId20"/>
  </p:sldIdLst>
  <p:sldSz cx="16256000" cy="9144000"/>
  <p:notesSz cx="16256000" cy="9144000"/>
  <p:defaultTextStyle>
    <a:defPPr>
      <a:defRPr lang="en-M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51"/>
    <p:restoredTop sz="94714"/>
  </p:normalViewPr>
  <p:slideViewPr>
    <p:cSldViewPr>
      <p:cViewPr varScale="1">
        <p:scale>
          <a:sx n="100" d="100"/>
          <a:sy n="100" d="100"/>
        </p:scale>
        <p:origin x="272" y="1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2450B7-EA15-7446-B448-6EBF98E2DDF0}" type="datetimeFigureOut">
              <a:rPr lang="en-MZ" smtClean="0"/>
              <a:t>09/07/23</a:t>
            </a:fld>
            <a:endParaRPr lang="en-M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7BD8F-6EB3-EA44-A805-190538EE1B09}" type="slidenum">
              <a:rPr lang="en-MZ" smtClean="0"/>
              <a:t>‹#›</a:t>
            </a:fld>
            <a:endParaRPr lang="en-MZ"/>
          </a:p>
        </p:txBody>
      </p:sp>
    </p:spTree>
    <p:extLst>
      <p:ext uri="{BB962C8B-B14F-4D97-AF65-F5344CB8AC3E}">
        <p14:creationId xmlns:p14="http://schemas.microsoft.com/office/powerpoint/2010/main" val="4239325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7BD8F-6EB3-EA44-A805-190538EE1B09}" type="slidenum">
              <a:rPr lang="en-MZ" smtClean="0"/>
              <a:t>10</a:t>
            </a:fld>
            <a:endParaRPr lang="en-MZ"/>
          </a:p>
        </p:txBody>
      </p:sp>
    </p:spTree>
    <p:extLst>
      <p:ext uri="{BB962C8B-B14F-4D97-AF65-F5344CB8AC3E}">
        <p14:creationId xmlns:p14="http://schemas.microsoft.com/office/powerpoint/2010/main" val="1127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37257" y="2501900"/>
            <a:ext cx="11381485" cy="215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373737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73737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373737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597900" y="3153769"/>
            <a:ext cx="3796665" cy="4888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373737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373737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59618" y="3657600"/>
            <a:ext cx="8136763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373737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4335" y="2266458"/>
            <a:ext cx="14247328" cy="53251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373737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90600" y="8496236"/>
            <a:ext cx="3876675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nteract/papermil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loomber.io/" TargetMode="External"/><Relationship Id="rId2" Type="http://schemas.openxmlformats.org/officeDocument/2006/relationships/hyperlink" Target="https://docs.ploomber.io/en/la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ancas.io/files/talks/jupytercon-2020.pdf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wouts/jupytex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usiness card with a city in the background&#10;&#10;Description automatically generated">
            <a:extLst>
              <a:ext uri="{FF2B5EF4-FFF2-40B4-BE49-F238E27FC236}">
                <a16:creationId xmlns:a16="http://schemas.microsoft.com/office/drawing/2014/main" id="{32C05454-3FB4-B337-91E1-FAE4E50C55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7" y="1709"/>
            <a:ext cx="16255973" cy="9142291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18BCB414-E5D0-18B7-0C91-984F842E6DC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499600" y="3505200"/>
            <a:ext cx="4800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>
                <a:highlight>
                  <a:srgbClr val="C0C0C0"/>
                </a:highlight>
              </a:rPr>
              <a:t>Me</a:t>
            </a:r>
            <a:r>
              <a:rPr spc="5" dirty="0">
                <a:highlight>
                  <a:srgbClr val="C0C0C0"/>
                </a:highlight>
              </a:rPr>
              <a:t>:</a:t>
            </a:r>
            <a:r>
              <a:rPr lang="en-US" spc="5" dirty="0">
                <a:highlight>
                  <a:srgbClr val="C0C0C0"/>
                </a:highlight>
              </a:rPr>
              <a:t> https://</a:t>
            </a:r>
            <a:r>
              <a:rPr lang="en-US" spc="5" dirty="0" err="1">
                <a:highlight>
                  <a:srgbClr val="C0C0C0"/>
                </a:highlight>
              </a:rPr>
              <a:t>booysej.github.io</a:t>
            </a:r>
            <a:r>
              <a:rPr lang="en-US" spc="5" dirty="0">
                <a:highlight>
                  <a:srgbClr val="C0C0C0"/>
                </a:highlight>
              </a:rPr>
              <a:t>/</a:t>
            </a:r>
            <a:r>
              <a:rPr spc="-5" dirty="0">
                <a:highlight>
                  <a:srgbClr val="C0C0C0"/>
                </a:highlight>
              </a:rPr>
              <a:t> </a:t>
            </a:r>
            <a:r>
              <a:rPr lang="en-US" spc="-5" dirty="0">
                <a:highlight>
                  <a:srgbClr val="C0C0C0"/>
                </a:highlight>
              </a:rPr>
              <a:t>| </a:t>
            </a:r>
            <a:r>
              <a:rPr spc="-20" dirty="0">
                <a:highlight>
                  <a:srgbClr val="C0C0C0"/>
                </a:highlight>
              </a:rPr>
              <a:t>Website:</a:t>
            </a:r>
            <a:r>
              <a:rPr spc="15" dirty="0">
                <a:highlight>
                  <a:srgbClr val="C0C0C0"/>
                </a:highlight>
              </a:rPr>
              <a:t> </a:t>
            </a:r>
            <a:r>
              <a:rPr spc="-10" dirty="0" err="1">
                <a:highlight>
                  <a:srgbClr val="C0C0C0"/>
                </a:highlight>
              </a:rPr>
              <a:t>ploomber.io</a:t>
            </a:r>
            <a:r>
              <a:rPr lang="en-US" spc="-10" dirty="0">
                <a:highlight>
                  <a:srgbClr val="C0C0C0"/>
                </a:highlight>
              </a:rPr>
              <a:t> </a:t>
            </a:r>
            <a:endParaRPr spc="-10" dirty="0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0000" y="152400"/>
            <a:ext cx="130302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3550" algn="l"/>
              </a:tabLst>
            </a:pPr>
            <a:r>
              <a:rPr lang="en-US" sz="4000" spc="-25" dirty="0"/>
              <a:t>Setup Env: Install </a:t>
            </a:r>
            <a:r>
              <a:rPr lang="en-US" sz="4000" spc="-25" dirty="0" err="1"/>
              <a:t>Ploomber</a:t>
            </a:r>
            <a:r>
              <a:rPr lang="en-US" sz="4000" spc="-25" dirty="0"/>
              <a:t> and enable Running R notebooks in </a:t>
            </a:r>
            <a:r>
              <a:rPr lang="en-US" sz="4000" spc="-25" dirty="0" err="1"/>
              <a:t>VsCode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736600" y="2362200"/>
            <a:ext cx="7086600" cy="491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Create a python 3.10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&gt; pip3 install </a:t>
            </a:r>
            <a:r>
              <a:rPr lang="en-US" sz="3200" dirty="0" err="1">
                <a:latin typeface="Söhne Mono"/>
              </a:rPr>
              <a:t>ploomber</a:t>
            </a:r>
            <a:r>
              <a:rPr lang="en-US" sz="3200" dirty="0">
                <a:latin typeface="Söhne Mono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Install the </a:t>
            </a:r>
            <a:r>
              <a:rPr lang="en-US" sz="3200" dirty="0" err="1">
                <a:latin typeface="Söhne Mono"/>
              </a:rPr>
              <a:t>Jupyter</a:t>
            </a:r>
            <a:r>
              <a:rPr lang="en-US" sz="3200" dirty="0">
                <a:latin typeface="Söhne Mono"/>
              </a:rPr>
              <a:t> extension in </a:t>
            </a:r>
            <a:r>
              <a:rPr lang="en-US" sz="3200" dirty="0" err="1">
                <a:latin typeface="Söhne Mono"/>
              </a:rPr>
              <a:t>VsCode</a:t>
            </a:r>
            <a:endParaRPr lang="en-US" sz="3200" b="0" i="0" dirty="0">
              <a:effectLst/>
              <a:latin typeface="Söhne Mon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 Mono"/>
              </a:rPr>
              <a:t>R Run: &gt;</a:t>
            </a:r>
            <a:r>
              <a:rPr lang="en-US" sz="3200" b="0" i="0" dirty="0" err="1">
                <a:effectLst/>
                <a:latin typeface="Söhne Mono"/>
              </a:rPr>
              <a:t>install.packages</a:t>
            </a:r>
            <a:r>
              <a:rPr lang="en-US" sz="3200" b="0" i="0" dirty="0">
                <a:effectLst/>
                <a:latin typeface="Söhne Mono"/>
              </a:rPr>
              <a:t>("</a:t>
            </a:r>
            <a:r>
              <a:rPr lang="en-US" sz="3200" b="0" i="0" dirty="0" err="1">
                <a:effectLst/>
                <a:latin typeface="Söhne Mono"/>
              </a:rPr>
              <a:t>IRkernel</a:t>
            </a:r>
            <a:r>
              <a:rPr lang="en-US" sz="3200" b="0" i="0" dirty="0">
                <a:effectLst/>
                <a:latin typeface="Söhne Mono"/>
              </a:rPr>
              <a:t>")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R Run: </a:t>
            </a:r>
            <a:r>
              <a:rPr lang="en-US" sz="3200" b="0" i="0" dirty="0">
                <a:effectLst/>
                <a:latin typeface="Söhne Mono"/>
              </a:rPr>
              <a:t>&gt;</a:t>
            </a:r>
            <a:r>
              <a:rPr lang="en-US" sz="3200" b="0" i="0" dirty="0" err="1">
                <a:effectLst/>
                <a:latin typeface="Söhne Mono"/>
              </a:rPr>
              <a:t>IRkernel</a:t>
            </a:r>
            <a:r>
              <a:rPr lang="en-US" sz="3200" b="0" i="0" dirty="0">
                <a:effectLst/>
                <a:latin typeface="Söhne Mono"/>
              </a:rPr>
              <a:t>::</a:t>
            </a:r>
            <a:r>
              <a:rPr lang="en-US" sz="3200" b="0" i="0" dirty="0" err="1">
                <a:effectLst/>
                <a:latin typeface="Söhne Mono"/>
              </a:rPr>
              <a:t>installspec</a:t>
            </a:r>
            <a:r>
              <a:rPr lang="en-US" sz="3200" b="0" i="0" dirty="0">
                <a:effectLst/>
                <a:latin typeface="Söhne Mono"/>
              </a:rPr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Create a new file with .</a:t>
            </a:r>
            <a:r>
              <a:rPr lang="en-US" sz="3200" dirty="0" err="1">
                <a:latin typeface="Söhne Mono"/>
              </a:rPr>
              <a:t>ipynb</a:t>
            </a:r>
            <a:r>
              <a:rPr lang="en-US" sz="3200" dirty="0">
                <a:latin typeface="Söhne Mono"/>
              </a:rPr>
              <a:t> file extension and open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 Mono"/>
              </a:rPr>
              <a:t>Select the R kernel to 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Run r </a:t>
            </a:r>
            <a:r>
              <a:rPr lang="en-US" sz="3200" dirty="0" err="1">
                <a:latin typeface="Söhne Mono"/>
              </a:rPr>
              <a:t>youR</a:t>
            </a:r>
            <a:r>
              <a:rPr lang="en-US" sz="3200" dirty="0">
                <a:latin typeface="Söhne Mono"/>
              </a:rPr>
              <a:t> Code in it.</a:t>
            </a:r>
            <a:endParaRPr lang="en-US" sz="3200" b="0" i="0" dirty="0">
              <a:effectLst/>
              <a:latin typeface="Söhne Mon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000" dirty="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300" y="7239000"/>
            <a:ext cx="14249400" cy="12700"/>
          </a:xfrm>
          <a:custGeom>
            <a:avLst/>
            <a:gdLst/>
            <a:ahLst/>
            <a:cxnLst/>
            <a:rect l="l" t="t" r="r" b="b"/>
            <a:pathLst>
              <a:path w="14249400" h="12700">
                <a:moveTo>
                  <a:pt x="14249400" y="0"/>
                </a:moveTo>
                <a:lnTo>
                  <a:pt x="0" y="0"/>
                </a:lnTo>
                <a:lnTo>
                  <a:pt x="0" y="12700"/>
                </a:lnTo>
                <a:lnTo>
                  <a:pt x="14249400" y="12700"/>
                </a:lnTo>
                <a:lnTo>
                  <a:pt x="1424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E1C302B5-3BD6-9D6D-B6FE-33E78360A02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3EBA29-B5E8-2899-6D6E-C4D57253C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65" r="12190" b="74304"/>
          <a:stretch/>
        </p:blipFill>
        <p:spPr>
          <a:xfrm>
            <a:off x="7899400" y="5486400"/>
            <a:ext cx="7638415" cy="1752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06363D-6A7B-3CFB-310C-A70D7CCC7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400" y="1447800"/>
            <a:ext cx="7772400" cy="361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01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00" y="609600"/>
            <a:ext cx="7151281" cy="85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500" spc="-10" dirty="0"/>
              <a:t>R</a:t>
            </a:r>
            <a:r>
              <a:rPr lang="en-US" sz="5500" spc="-180" dirty="0"/>
              <a:t> </a:t>
            </a:r>
            <a:r>
              <a:rPr lang="en-US" sz="5500" spc="-15" dirty="0"/>
              <a:t>workﬂow </a:t>
            </a:r>
            <a:r>
              <a:rPr lang="en-US" sz="5500" spc="-10" dirty="0"/>
              <a:t>Example1</a:t>
            </a:r>
            <a:endParaRPr sz="5500"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2141219"/>
            <a:ext cx="1691639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5" dirty="0">
                <a:solidFill>
                  <a:srgbClr val="373737"/>
                </a:solidFill>
                <a:latin typeface="Lato Black"/>
                <a:cs typeface="Lato Black"/>
              </a:rPr>
              <a:t>1.</a:t>
            </a:r>
            <a:r>
              <a:rPr sz="3800" b="1" spc="-80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3800" b="1" spc="-10" dirty="0">
                <a:solidFill>
                  <a:srgbClr val="373737"/>
                </a:solidFill>
                <a:latin typeface="Lato Black"/>
                <a:cs typeface="Lato Black"/>
              </a:rPr>
              <a:t>Input</a:t>
            </a:r>
            <a:endParaRPr sz="3800">
              <a:latin typeface="Lato Black"/>
              <a:cs typeface="Lato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7899" y="3153697"/>
            <a:ext cx="2365375" cy="10195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900"/>
              </a:lnSpc>
              <a:spcBef>
                <a:spcPts val="95"/>
              </a:spcBef>
            </a:pPr>
            <a:r>
              <a:rPr lang="en-US" sz="1900" spc="10" dirty="0">
                <a:solidFill>
                  <a:srgbClr val="373737"/>
                </a:solidFill>
                <a:latin typeface="Courier New"/>
                <a:cs typeface="Courier New"/>
              </a:rPr>
              <a:t>raw.R</a:t>
            </a:r>
          </a:p>
          <a:p>
            <a:pPr marL="12700" marR="5080">
              <a:lnSpc>
                <a:spcPct val="112900"/>
              </a:lnSpc>
              <a:spcBef>
                <a:spcPts val="95"/>
              </a:spcBef>
            </a:pPr>
            <a:r>
              <a:rPr lang="en-US" sz="1900" spc="10" dirty="0">
                <a:solidFill>
                  <a:srgbClr val="373737"/>
                </a:solidFill>
                <a:latin typeface="Courier New"/>
                <a:cs typeface="Courier New"/>
              </a:rPr>
              <a:t>clean</a:t>
            </a:r>
            <a:r>
              <a:rPr sz="1900" spc="10" dirty="0">
                <a:solidFill>
                  <a:srgbClr val="373737"/>
                </a:solidFill>
                <a:latin typeface="Courier New"/>
                <a:cs typeface="Courier New"/>
              </a:rPr>
              <a:t>.</a:t>
            </a:r>
            <a:r>
              <a:rPr lang="en-US" sz="1900" spc="10" dirty="0">
                <a:solidFill>
                  <a:srgbClr val="373737"/>
                </a:solidFill>
                <a:latin typeface="Courier New"/>
                <a:cs typeface="Courier New"/>
              </a:rPr>
              <a:t>R</a:t>
            </a:r>
          </a:p>
          <a:p>
            <a:pPr marL="12700" marR="5080">
              <a:lnSpc>
                <a:spcPct val="112900"/>
              </a:lnSpc>
              <a:spcBef>
                <a:spcPts val="95"/>
              </a:spcBef>
            </a:pPr>
            <a:r>
              <a:rPr lang="en-US" sz="1900" dirty="0" err="1">
                <a:latin typeface="Courier New"/>
                <a:cs typeface="Courier New"/>
              </a:rPr>
              <a:t>plot.Rmd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5240020"/>
            <a:ext cx="227266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5" dirty="0">
                <a:solidFill>
                  <a:srgbClr val="373737"/>
                </a:solidFill>
                <a:latin typeface="Lato Black"/>
                <a:cs typeface="Lato Black"/>
              </a:rPr>
              <a:t>2.</a:t>
            </a:r>
            <a:r>
              <a:rPr sz="3800" b="1" spc="-8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3800" b="1" spc="-20" dirty="0">
                <a:solidFill>
                  <a:srgbClr val="373737"/>
                </a:solidFill>
                <a:latin typeface="Lato Black"/>
                <a:cs typeface="Lato Black"/>
              </a:rPr>
              <a:t>Execute</a:t>
            </a:r>
            <a:endParaRPr sz="3800">
              <a:latin typeface="Lato Black"/>
              <a:cs typeface="Lato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6308595"/>
            <a:ext cx="3782060" cy="276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spc="-5" dirty="0">
                <a:solidFill>
                  <a:srgbClr val="373737"/>
                </a:solidFill>
                <a:latin typeface="Courier New"/>
                <a:cs typeface="Courier New"/>
              </a:rPr>
              <a:t>ploomber build --entry-point</a:t>
            </a:r>
            <a:r>
              <a:rPr sz="1650" spc="-85" dirty="0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sz="1650" spc="-5" dirty="0">
                <a:solidFill>
                  <a:srgbClr val="373737"/>
                </a:solidFill>
                <a:latin typeface="Courier New"/>
                <a:cs typeface="Courier New"/>
              </a:rPr>
              <a:t>.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10600" y="2141219"/>
            <a:ext cx="189357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5" dirty="0">
                <a:solidFill>
                  <a:srgbClr val="373737"/>
                </a:solidFill>
                <a:latin typeface="Lato Black"/>
                <a:cs typeface="Lato Black"/>
              </a:rPr>
              <a:t>3.</a:t>
            </a:r>
            <a:r>
              <a:rPr sz="3800" b="1" spc="-6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3800" b="1" spc="-30" dirty="0">
                <a:solidFill>
                  <a:srgbClr val="373737"/>
                </a:solidFill>
                <a:latin typeface="Lato Black"/>
                <a:cs typeface="Lato Black"/>
              </a:rPr>
              <a:t>Result</a:t>
            </a:r>
            <a:endParaRPr sz="3800">
              <a:latin typeface="Lato Black"/>
              <a:cs typeface="Lato 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sz="half" idx="3"/>
          </p:nvPr>
        </p:nvSpPr>
        <p:spPr>
          <a:xfrm>
            <a:off x="8585200" y="3048000"/>
            <a:ext cx="3796665" cy="240194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/>
              <a:t>output/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MZ" dirty="0"/>
              <a:t>	raw.csv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MZ" dirty="0"/>
              <a:t>	raw.ipynb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US" dirty="0"/>
              <a:t>	</a:t>
            </a:r>
            <a:r>
              <a:rPr lang="en-US" dirty="0" err="1"/>
              <a:t>clean.csv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US" dirty="0"/>
              <a:t>	</a:t>
            </a:r>
            <a:r>
              <a:rPr lang="en-US" dirty="0" err="1"/>
              <a:t>clean.ipynb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US" dirty="0"/>
              <a:t>	</a:t>
            </a:r>
            <a:r>
              <a:rPr lang="en-US" dirty="0" err="1"/>
              <a:t>plot.ipynb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US" dirty="0"/>
              <a:t>	</a:t>
            </a:r>
            <a:endParaRPr dirty="0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98739C50-663A-337D-BEA7-92710A53AF4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pic>
        <p:nvPicPr>
          <p:cNvPr id="12" name="Picture 11" descr="A green oval with black text&#10;&#10;Description automatically generated">
            <a:extLst>
              <a:ext uri="{FF2B5EF4-FFF2-40B4-BE49-F238E27FC236}">
                <a16:creationId xmlns:a16="http://schemas.microsoft.com/office/drawing/2014/main" id="{2C92C1D4-4285-EB87-3464-79B5242F3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6705600"/>
            <a:ext cx="6858000" cy="111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25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3040" y="838200"/>
            <a:ext cx="851196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3420" algn="l"/>
              </a:tabLst>
            </a:pPr>
            <a:r>
              <a:rPr lang="en-US" sz="4500" dirty="0"/>
              <a:t>R </a:t>
            </a:r>
            <a:r>
              <a:rPr sz="4500" spc="-30" dirty="0"/>
              <a:t>e</a:t>
            </a:r>
            <a:r>
              <a:rPr sz="4500" dirty="0"/>
              <a:t>xa</a:t>
            </a:r>
            <a:r>
              <a:rPr sz="4500" spc="-5" dirty="0"/>
              <a:t>m</a:t>
            </a:r>
            <a:r>
              <a:rPr sz="4500" dirty="0"/>
              <a:t>ple</a:t>
            </a:r>
            <a:r>
              <a:rPr lang="en-US" sz="4500" dirty="0"/>
              <a:t> 1: “</a:t>
            </a:r>
            <a:r>
              <a:rPr lang="en-US" sz="4500" dirty="0" err="1"/>
              <a:t>pipeline.yaml</a:t>
            </a:r>
            <a:r>
              <a:rPr lang="en-US" sz="4500" dirty="0"/>
              <a:t>”</a:t>
            </a:r>
            <a:endParaRPr sz="4500" dirty="0"/>
          </a:p>
        </p:txBody>
      </p:sp>
      <p:sp>
        <p:nvSpPr>
          <p:cNvPr id="4" name="object 4"/>
          <p:cNvSpPr txBox="1"/>
          <p:nvPr/>
        </p:nvSpPr>
        <p:spPr>
          <a:xfrm>
            <a:off x="1041400" y="1752600"/>
            <a:ext cx="12103101" cy="7504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tasks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list of tasks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use plain R scripts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source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raw.R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write iris data to CSV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product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   # this is the executed version of your script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   # you can review tables and charts here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nb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output/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raw.ipynb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output notebook can also be html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data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output/raw.csv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source</a:t>
            </a:r>
            <a:r>
              <a:rPr lang="en-US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1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clean.R</a:t>
            </a:r>
            <a:r>
              <a:rPr lang="en-US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clean iris data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product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nb</a:t>
            </a:r>
            <a:r>
              <a:rPr lang="en-US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1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output/</a:t>
            </a:r>
            <a:r>
              <a:rPr lang="en-US" b="1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clean.ipynb</a:t>
            </a:r>
            <a:r>
              <a:rPr lang="en-US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output notebook can also be html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data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output/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clean.csv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cleaned data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R markdown files also supported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source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plot.Rmd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plot iris data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product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nb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output/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plot.ipynb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Quarto does not work yet :(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- source: plot2.Qmd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  product: 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    </a:t>
            </a:r>
            <a:r>
              <a:rPr lang="en-US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nb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: output/</a:t>
            </a:r>
            <a:r>
              <a:rPr lang="en-US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quarto.ipynb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dirty="0">
              <a:latin typeface="Lato"/>
              <a:cs typeface="Lato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C4019EF-95C8-AAD0-F3E1-ACF18449267E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041400" y="86106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pic>
        <p:nvPicPr>
          <p:cNvPr id="9" name="Picture 8" descr="A green oval with black text&#10;&#10;Description automatically generated">
            <a:extLst>
              <a:ext uri="{FF2B5EF4-FFF2-40B4-BE49-F238E27FC236}">
                <a16:creationId xmlns:a16="http://schemas.microsoft.com/office/drawing/2014/main" id="{34A5A53B-2A50-DFDC-79FF-06809FB0A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6705600"/>
            <a:ext cx="6858000" cy="111107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97291" y="838200"/>
            <a:ext cx="484187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0505" algn="l"/>
                <a:tab pos="2178050" algn="l"/>
              </a:tabLst>
            </a:pPr>
            <a:r>
              <a:rPr sz="4500" spc="-515" dirty="0"/>
              <a:t>T</a:t>
            </a:r>
            <a:r>
              <a:rPr sz="4500" dirty="0"/>
              <a:t>asks	as	n</a:t>
            </a:r>
            <a:r>
              <a:rPr sz="4500" spc="-45" dirty="0"/>
              <a:t>o</a:t>
            </a:r>
            <a:r>
              <a:rPr sz="4500" dirty="0"/>
              <a:t>tebooks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990600" y="2240947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9516" y="2149856"/>
            <a:ext cx="6214110" cy="294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930910">
              <a:lnSpc>
                <a:spcPct val="112300"/>
              </a:lnSpc>
              <a:spcBef>
                <a:spcPts val="95"/>
              </a:spcBef>
            </a:pPr>
            <a:r>
              <a:rPr sz="2800" spc="-65" dirty="0">
                <a:solidFill>
                  <a:srgbClr val="373737"/>
                </a:solidFill>
                <a:latin typeface="Lato"/>
                <a:cs typeface="Lato"/>
              </a:rPr>
              <a:t>Tasks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are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converted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notebooks  (</a:t>
            </a:r>
            <a:r>
              <a:rPr sz="2800" spc="-5" dirty="0">
                <a:solidFill>
                  <a:srgbClr val="373737"/>
                </a:solidFill>
                <a:latin typeface="Courier New"/>
                <a:cs typeface="Courier New"/>
              </a:rPr>
              <a:t>.ipynb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) </a:t>
            </a: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before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 execu</a:t>
            </a:r>
            <a:r>
              <a:rPr lang="en-US" sz="280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on</a:t>
            </a:r>
            <a:r>
              <a:rPr sz="2475" baseline="37037" dirty="0">
                <a:solidFill>
                  <a:srgbClr val="373737"/>
                </a:solidFill>
                <a:latin typeface="Lato"/>
                <a:cs typeface="Lato"/>
              </a:rPr>
              <a:t>2</a:t>
            </a:r>
            <a:endParaRPr sz="2475" baseline="37037" dirty="0">
              <a:latin typeface="Lato"/>
              <a:cs typeface="Lato"/>
            </a:endParaRPr>
          </a:p>
          <a:p>
            <a:pPr marL="38100" marR="30480">
              <a:lnSpc>
                <a:spcPct val="111300"/>
              </a:lnSpc>
              <a:spcBef>
                <a:spcPts val="2165"/>
              </a:spcBef>
            </a:pP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No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need to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write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code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save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tables</a:t>
            </a:r>
            <a:r>
              <a:rPr sz="2800" spc="-5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or 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charts</a:t>
            </a:r>
            <a:endParaRPr sz="2800" dirty="0">
              <a:latin typeface="Lato"/>
              <a:cs typeface="Lato"/>
            </a:endParaRPr>
          </a:p>
          <a:p>
            <a:pPr marL="38100">
              <a:lnSpc>
                <a:spcPct val="100000"/>
              </a:lnSpc>
              <a:spcBef>
                <a:spcPts val="2445"/>
              </a:spcBef>
            </a:pP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Generate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logs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for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each</a:t>
            </a:r>
            <a:r>
              <a:rPr sz="2800" spc="-5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execu</a:t>
            </a:r>
            <a:r>
              <a:rPr lang="en-US" sz="280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on</a:t>
            </a:r>
            <a:endParaRPr sz="2800" dirty="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3469690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4681677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5200" y="7889520"/>
            <a:ext cx="5360035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425" spc="15" baseline="38011" dirty="0">
                <a:solidFill>
                  <a:srgbClr val="373737"/>
                </a:solidFill>
                <a:latin typeface="Lato"/>
                <a:cs typeface="Lato"/>
              </a:rPr>
              <a:t>2 </a:t>
            </a: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Thanks to papermill!</a:t>
            </a:r>
            <a:r>
              <a:rPr sz="1600" spc="1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007CFB"/>
                </a:solidFill>
                <a:latin typeface="Lato"/>
                <a:cs typeface="Lato"/>
                <a:hlinkClick r:id="rId2"/>
              </a:rPr>
              <a:t>h2ps://github.com/nteract/papermill</a:t>
            </a:r>
            <a:endParaRPr sz="1600">
              <a:latin typeface="Lato"/>
              <a:cs typeface="Lato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7D99329F-C78A-F992-CCA1-34290B1890BE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1E25A4-D8B4-7950-5834-10CACB86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00" y="1295400"/>
            <a:ext cx="7772400" cy="59279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6956" y="838200"/>
            <a:ext cx="10327844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6170" algn="l"/>
              </a:tabLst>
            </a:pPr>
            <a:r>
              <a:rPr lang="en-US" sz="4500" spc="-45" dirty="0"/>
              <a:t>Tasks: R scripts/notebooks</a:t>
            </a:r>
            <a:br>
              <a:rPr lang="en-US" sz="4500" spc="-45" dirty="0"/>
            </a:br>
            <a:endParaRPr lang="en-US" sz="4500" dirty="0"/>
          </a:p>
        </p:txBody>
      </p:sp>
      <p:sp>
        <p:nvSpPr>
          <p:cNvPr id="4" name="object 4"/>
          <p:cNvSpPr txBox="1"/>
          <p:nvPr/>
        </p:nvSpPr>
        <p:spPr>
          <a:xfrm>
            <a:off x="584200" y="2590800"/>
            <a:ext cx="6477000" cy="524887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r>
              <a:rPr lang="en-US" sz="2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+ tags=["parameters"]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>
                <a:effectLst/>
                <a:latin typeface="Menlo" panose="020B0609030804020204" pitchFamily="49" charset="0"/>
              </a:rPr>
              <a:t>upstream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'raw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US" sz="2000" b="0" dirty="0">
                <a:effectLst/>
                <a:latin typeface="Menlo" panose="020B0609030804020204" pitchFamily="49" charset="0"/>
              </a:rPr>
              <a:t>product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NULL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-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000" b="0" dirty="0" err="1">
                <a:effectLst/>
                <a:latin typeface="Menlo" panose="020B0609030804020204" pitchFamily="49" charset="0"/>
              </a:rPr>
              <a:t>df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=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read.csv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upstream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raw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data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clean the outliers from the </a:t>
            </a:r>
            <a:r>
              <a:rPr lang="en-US" sz="20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sepal_length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the values are bigger than 2 times the standard deviations from the mean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 err="1">
                <a:effectLst/>
                <a:latin typeface="Menlo" panose="020B0609030804020204" pitchFamily="49" charset="0"/>
              </a:rPr>
              <a:t>the_sd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=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sd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df$sepal_length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0" b="0" dirty="0" err="1">
                <a:effectLst/>
                <a:latin typeface="Menlo" panose="020B0609030804020204" pitchFamily="49" charset="0"/>
              </a:rPr>
              <a:t>the_mean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= mean(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df$sepal_length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0" b="0" dirty="0" err="1">
                <a:effectLst/>
                <a:latin typeface="Menlo" panose="020B0609030804020204" pitchFamily="49" charset="0"/>
              </a:rPr>
              <a:t>df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=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df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[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df$sepal_length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&lt; \</a:t>
            </a:r>
          </a:p>
          <a:p>
            <a:r>
              <a:rPr lang="en-US" sz="2000" dirty="0">
                <a:latin typeface="Menlo" panose="020B0609030804020204" pitchFamily="49" charset="0"/>
              </a:rPr>
              <a:t>       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the_mean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+ 2 *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the_sd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, ]</a:t>
            </a:r>
          </a:p>
          <a:p>
            <a:r>
              <a:rPr lang="en-US" sz="2000" b="0" dirty="0" err="1">
                <a:effectLst/>
                <a:latin typeface="Menlo" panose="020B0609030804020204" pitchFamily="49" charset="0"/>
              </a:rPr>
              <a:t>df</a:t>
            </a:r>
            <a:endParaRPr lang="en-US" sz="2000" b="0" dirty="0">
              <a:effectLst/>
              <a:latin typeface="Menlo" panose="020B0609030804020204" pitchFamily="49" charset="0"/>
            </a:endParaRPr>
          </a:p>
          <a:p>
            <a:br>
              <a:rPr lang="en-US" sz="2000" b="0" dirty="0">
                <a:effectLst/>
                <a:latin typeface="Menlo" panose="020B0609030804020204" pitchFamily="49" charset="0"/>
              </a:rPr>
            </a:br>
            <a:r>
              <a:rPr lang="en-US" sz="2000" b="0" dirty="0" err="1">
                <a:effectLst/>
                <a:latin typeface="Menlo" panose="020B0609030804020204" pitchFamily="49" charset="0"/>
              </a:rPr>
              <a:t>write.csv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df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,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product$data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21AB0D3-91A7-6F73-6D22-E7DD20CDDB9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E96B82-C82A-1202-E10A-70D29113D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438"/>
          <a:stretch/>
        </p:blipFill>
        <p:spPr>
          <a:xfrm>
            <a:off x="7289799" y="2514600"/>
            <a:ext cx="8966201" cy="129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92AB3A-5F44-95A5-6A6B-226C6BF77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84"/>
          <a:stretch/>
        </p:blipFill>
        <p:spPr>
          <a:xfrm>
            <a:off x="7289800" y="3810000"/>
            <a:ext cx="89662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73CF25-B18E-7CD9-3B69-42AC36B0168F}"/>
              </a:ext>
            </a:extLst>
          </p:cNvPr>
          <p:cNvSpPr txBox="1"/>
          <p:nvPr/>
        </p:nvSpPr>
        <p:spPr>
          <a:xfrm>
            <a:off x="2032000" y="190500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c</a:t>
            </a:r>
            <a:r>
              <a:rPr lang="en-MZ" sz="2800" u="sng" dirty="0"/>
              <a:t>lean.R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F5F6A-F957-A203-D907-712B2A7018DE}"/>
              </a:ext>
            </a:extLst>
          </p:cNvPr>
          <p:cNvSpPr txBox="1"/>
          <p:nvPr/>
        </p:nvSpPr>
        <p:spPr>
          <a:xfrm>
            <a:off x="8051800" y="18288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c</a:t>
            </a:r>
            <a:r>
              <a:rPr lang="en-MZ" sz="2800" u="sng" dirty="0"/>
              <a:t>lean.ipynb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866F8B3-103D-F648-BD74-4701BA01A3E2}"/>
              </a:ext>
            </a:extLst>
          </p:cNvPr>
          <p:cNvSpPr/>
          <p:nvPr/>
        </p:nvSpPr>
        <p:spPr>
          <a:xfrm>
            <a:off x="4851400" y="2362200"/>
            <a:ext cx="16002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Z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6956" y="838200"/>
            <a:ext cx="12766244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6170" algn="l"/>
              </a:tabLst>
            </a:pPr>
            <a:r>
              <a:rPr sz="4500" spc="-45" dirty="0"/>
              <a:t>C</a:t>
            </a:r>
            <a:r>
              <a:rPr sz="4500" dirty="0"/>
              <a:t>ell	inje</a:t>
            </a:r>
            <a:r>
              <a:rPr sz="4500" spc="-5" dirty="0"/>
              <a:t>c</a:t>
            </a:r>
            <a:r>
              <a:rPr lang="en-US" sz="4500" spc="-5" dirty="0"/>
              <a:t>tion concepts (Python)</a:t>
            </a:r>
            <a:endParaRPr sz="4500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21AB0D3-91A7-6F73-6D22-E7DD20CDDB9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pic>
        <p:nvPicPr>
          <p:cNvPr id="1026" name="Picture 2" descr="injected-cell">
            <a:extLst>
              <a:ext uri="{FF2B5EF4-FFF2-40B4-BE49-F238E27FC236}">
                <a16:creationId xmlns:a16="http://schemas.microsoft.com/office/drawing/2014/main" id="{873EDFDC-6B87-25E8-41FE-36399B785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16256000" cy="618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6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5200" y="381000"/>
            <a:ext cx="472440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3420" algn="l"/>
              </a:tabLst>
            </a:pPr>
            <a:r>
              <a:rPr lang="en-US" sz="4500" dirty="0"/>
              <a:t>Cell injection: R notebook</a:t>
            </a:r>
            <a:endParaRPr sz="4500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C4019EF-95C8-AAD0-F3E1-ACF18449267E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D9A2E-AFC1-198E-00FE-4AB9D33B3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00" y="457200"/>
            <a:ext cx="8813800" cy="8512901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90DFD2DF-7FA2-3F75-32EA-AB2C10E1BF70}"/>
              </a:ext>
            </a:extLst>
          </p:cNvPr>
          <p:cNvSpPr txBox="1"/>
          <p:nvPr/>
        </p:nvSpPr>
        <p:spPr>
          <a:xfrm>
            <a:off x="584200" y="2057400"/>
            <a:ext cx="6214110" cy="38413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5300" marR="930910" indent="-457200">
              <a:lnSpc>
                <a:spcPct val="1123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Lato"/>
                <a:cs typeface="Lato"/>
              </a:rPr>
              <a:t>See ‘parameters’ and ‘injected-parameters’ tags</a:t>
            </a:r>
          </a:p>
          <a:p>
            <a:pPr marL="495300" marR="930910" indent="-457200">
              <a:lnSpc>
                <a:spcPct val="1123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Lato"/>
                <a:cs typeface="Lato"/>
              </a:rPr>
              <a:t>Because the cleaning of the data are dependent on the raw data (upstream of ‘</a:t>
            </a:r>
            <a:r>
              <a:rPr lang="en-US" sz="2800" b="1" dirty="0">
                <a:latin typeface="Lato"/>
                <a:cs typeface="Lato"/>
              </a:rPr>
              <a:t>raw</a:t>
            </a:r>
            <a:r>
              <a:rPr lang="en-US" sz="2800" dirty="0">
                <a:latin typeface="Lato"/>
                <a:cs typeface="Lato"/>
              </a:rPr>
              <a:t>’ (raw.R)  was requested, and upstream was replaced with the product output of raw.</a:t>
            </a:r>
            <a:endParaRPr sz="2800" dirty="0">
              <a:latin typeface="Lato"/>
              <a:cs typeface="Lato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3E49A61-B57E-FC53-4FF2-E84D6F59384A}"/>
              </a:ext>
            </a:extLst>
          </p:cNvPr>
          <p:cNvSpPr/>
          <p:nvPr/>
        </p:nvSpPr>
        <p:spPr>
          <a:xfrm>
            <a:off x="5689600" y="3352800"/>
            <a:ext cx="1219200" cy="457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Z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5C0C062-CA30-81F8-3890-D8FA49A27EF8}"/>
              </a:ext>
            </a:extLst>
          </p:cNvPr>
          <p:cNvCxnSpPr/>
          <p:nvPr/>
        </p:nvCxnSpPr>
        <p:spPr>
          <a:xfrm flipV="1">
            <a:off x="4622800" y="2514600"/>
            <a:ext cx="2209800" cy="2286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995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2514" y="838200"/>
            <a:ext cx="33508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2560" algn="l"/>
              </a:tabLst>
            </a:pPr>
            <a:r>
              <a:rPr lang="en-US" sz="4500" spc="-50"/>
              <a:t>B</a:t>
            </a:r>
            <a:r>
              <a:rPr lang="en-US" sz="4500"/>
              <a:t>uild	p</a:t>
            </a:r>
            <a:r>
              <a:rPr lang="en-US" sz="4500" spc="-95"/>
              <a:t>r</a:t>
            </a:r>
            <a:r>
              <a:rPr lang="en-US" sz="4500"/>
              <a:t>o</a:t>
            </a:r>
            <a:r>
              <a:rPr lang="en-US" sz="4500" spc="-45"/>
              <a:t>c</a:t>
            </a:r>
            <a:r>
              <a:rPr lang="en-US" sz="4500"/>
              <a:t>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5200" y="1828800"/>
            <a:ext cx="5461000" cy="5982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240" indent="-384175">
              <a:lnSpc>
                <a:spcPct val="100000"/>
              </a:lnSpc>
              <a:spcBef>
                <a:spcPts val="100"/>
              </a:spcBef>
              <a:buFont typeface="Lato"/>
              <a:buAutoNum type="arabicPeriod"/>
              <a:tabLst>
                <a:tab pos="396875" algn="l"/>
              </a:tabLst>
            </a:pPr>
            <a:r>
              <a:rPr lang="en-US" sz="2800" b="1" spc="-5">
                <a:solidFill>
                  <a:srgbClr val="373737"/>
                </a:solidFill>
                <a:latin typeface="Lato Black"/>
                <a:cs typeface="Lato Black"/>
              </a:rPr>
              <a:t>Extract </a:t>
            </a:r>
            <a:r>
              <a:rPr lang="en-US" sz="2800" spc="-5">
                <a:solidFill>
                  <a:srgbClr val="373737"/>
                </a:solidFill>
                <a:latin typeface="Courier New"/>
                <a:cs typeface="Courier New"/>
              </a:rPr>
              <a:t>upstream</a:t>
            </a:r>
            <a:r>
              <a:rPr lang="en-US" sz="2800" spc="-900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and </a:t>
            </a:r>
            <a:r>
              <a:rPr lang="en-US" sz="2800" spc="-5">
                <a:solidFill>
                  <a:srgbClr val="373737"/>
                </a:solidFill>
                <a:latin typeface="Courier New"/>
                <a:cs typeface="Courier New"/>
              </a:rPr>
              <a:t>product</a:t>
            </a:r>
            <a:endParaRPr lang="en-US" sz="2800">
              <a:latin typeface="Courier New"/>
              <a:cs typeface="Courier New"/>
            </a:endParaRPr>
          </a:p>
          <a:p>
            <a:pPr marL="396240" marR="412115" indent="-384175">
              <a:lnSpc>
                <a:spcPct val="111600"/>
              </a:lnSpc>
              <a:spcBef>
                <a:spcPts val="2150"/>
              </a:spcBef>
              <a:buFont typeface="Lato"/>
              <a:buAutoNum type="arabicPeriod"/>
              <a:tabLst>
                <a:tab pos="396875" algn="l"/>
              </a:tabLst>
            </a:pPr>
            <a:r>
              <a:rPr lang="en-US" sz="2800" b="1" spc="-10">
                <a:solidFill>
                  <a:srgbClr val="373737"/>
                </a:solidFill>
                <a:latin typeface="Lato Black"/>
                <a:cs typeface="Lato Black"/>
              </a:rPr>
              <a:t>Determine </a:t>
            </a:r>
            <a:r>
              <a:rPr lang="en-US" sz="2800" b="1" spc="135">
                <a:solidFill>
                  <a:srgbClr val="373737"/>
                </a:solidFill>
                <a:latin typeface="Lato Black"/>
                <a:cs typeface="Lato Black"/>
              </a:rPr>
              <a:t>execution </a:t>
            </a:r>
            <a:r>
              <a:rPr lang="en-US" sz="2800" b="1" spc="-10">
                <a:solidFill>
                  <a:srgbClr val="373737"/>
                </a:solidFill>
                <a:latin typeface="Lato Black"/>
                <a:cs typeface="Lato Black"/>
              </a:rPr>
              <a:t>order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using  </a:t>
            </a:r>
            <a:r>
              <a:rPr lang="en-US" sz="2800" spc="-10">
                <a:solidFill>
                  <a:srgbClr val="373737"/>
                </a:solidFill>
                <a:latin typeface="Lato"/>
                <a:cs typeface="Lato"/>
              </a:rPr>
              <a:t>extracted </a:t>
            </a:r>
            <a:r>
              <a:rPr lang="en-US" sz="2800" spc="-5">
                <a:solidFill>
                  <a:srgbClr val="373737"/>
                </a:solidFill>
                <a:latin typeface="Courier New"/>
                <a:cs typeface="Courier New"/>
              </a:rPr>
              <a:t>upstream</a:t>
            </a:r>
            <a:r>
              <a:rPr lang="en-US" sz="2800" spc="-935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dependencies</a:t>
            </a:r>
            <a:endParaRPr lang="en-US" sz="2800">
              <a:latin typeface="Lato"/>
              <a:cs typeface="Lato"/>
            </a:endParaRPr>
          </a:p>
          <a:p>
            <a:pPr marL="396240" marR="716280" indent="-384175">
              <a:lnSpc>
                <a:spcPct val="111300"/>
              </a:lnSpc>
              <a:spcBef>
                <a:spcPts val="2165"/>
              </a:spcBef>
              <a:buFont typeface="Lato"/>
              <a:buAutoNum type="arabicPeriod"/>
              <a:tabLst>
                <a:tab pos="396875" algn="l"/>
              </a:tabLst>
            </a:pPr>
            <a:r>
              <a:rPr lang="en-US" sz="2800" b="1" spc="-10">
                <a:solidFill>
                  <a:srgbClr val="373737"/>
                </a:solidFill>
                <a:latin typeface="Lato Black"/>
                <a:cs typeface="Lato Black"/>
              </a:rPr>
              <a:t>Inject code</a:t>
            </a:r>
            <a:r>
              <a:rPr lang="en-US" sz="2800" spc="-10">
                <a:solidFill>
                  <a:srgbClr val="373737"/>
                </a:solidFill>
                <a:latin typeface="Lato"/>
                <a:cs typeface="Lato"/>
              </a:rPr>
              <a:t>. </a:t>
            </a:r>
            <a:r>
              <a:rPr lang="en-US" sz="2800" spc="-20">
                <a:solidFill>
                  <a:srgbClr val="373737"/>
                </a:solidFill>
                <a:latin typeface="Lato"/>
                <a:cs typeface="Lato"/>
              </a:rPr>
              <a:t>Replace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the list </a:t>
            </a:r>
            <a:r>
              <a:rPr lang="en-US" sz="2800" spc="-20">
                <a:solidFill>
                  <a:srgbClr val="373737"/>
                </a:solidFill>
                <a:latin typeface="Lato"/>
                <a:cs typeface="Lato"/>
              </a:rPr>
              <a:t>of 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dependency names with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a map</a:t>
            </a:r>
            <a:r>
              <a:rPr lang="en-US" sz="2800" spc="-14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lang="en-US" sz="2800" spc="-20">
                <a:solidFill>
                  <a:srgbClr val="373737"/>
                </a:solidFill>
                <a:latin typeface="Lato"/>
                <a:cs typeface="Lato"/>
              </a:rPr>
              <a:t>of 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names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lang="en-US" sz="2800" spc="-10">
                <a:solidFill>
                  <a:srgbClr val="373737"/>
                </a:solidFill>
                <a:latin typeface="Lato"/>
                <a:cs typeface="Lato"/>
              </a:rPr>
              <a:t>products</a:t>
            </a:r>
            <a:endParaRPr lang="en-US" sz="2800">
              <a:latin typeface="Lato"/>
              <a:cs typeface="Lato"/>
            </a:endParaRPr>
          </a:p>
          <a:p>
            <a:pPr marL="396240" marR="5080" indent="-384175">
              <a:lnSpc>
                <a:spcPct val="111300"/>
              </a:lnSpc>
              <a:spcBef>
                <a:spcPts val="2065"/>
              </a:spcBef>
              <a:buFont typeface="Lato"/>
              <a:buAutoNum type="arabicPeriod"/>
              <a:tabLst>
                <a:tab pos="396875" algn="l"/>
              </a:tabLst>
            </a:pPr>
            <a:r>
              <a:rPr lang="en-US" sz="2800" b="1" spc="-15">
                <a:solidFill>
                  <a:srgbClr val="373737"/>
                </a:solidFill>
                <a:latin typeface="Lato Black"/>
                <a:cs typeface="Lato Black"/>
              </a:rPr>
              <a:t>Execute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the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pipeline </a:t>
            </a:r>
            <a:r>
              <a:rPr lang="en-US" sz="2800" spc="-10">
                <a:solidFill>
                  <a:srgbClr val="373737"/>
                </a:solidFill>
                <a:latin typeface="Lato"/>
                <a:cs typeface="Lato"/>
              </a:rPr>
              <a:t>(skips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up-to-date  </a:t>
            </a:r>
            <a:r>
              <a:rPr lang="en-US" sz="2800" spc="-15">
                <a:solidFill>
                  <a:srgbClr val="373737"/>
                </a:solidFill>
                <a:latin typeface="Lato"/>
                <a:cs typeface="Lato"/>
              </a:rPr>
              <a:t>tasks)</a:t>
            </a:r>
            <a:endParaRPr lang="en-US" sz="2800" dirty="0">
              <a:latin typeface="Lato"/>
              <a:cs typeface="Lato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F19E292-972F-D24E-28FB-AEB9D9082D6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/>
              <a:t>Me: https://booysej.github.io/</a:t>
            </a:r>
            <a:r>
              <a:rPr lang="en-US" spc="-5"/>
              <a:t> | </a:t>
            </a:r>
            <a:r>
              <a:rPr lang="en-US" spc="-20"/>
              <a:t>Website:</a:t>
            </a:r>
            <a:r>
              <a:rPr lang="en-US" spc="15"/>
              <a:t> </a:t>
            </a:r>
            <a:r>
              <a:rPr lang="en-US" spc="-10"/>
              <a:t>ploomber.io</a:t>
            </a:r>
            <a:endParaRPr lang="en-US" spc="-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1EFEC-432B-873C-DB6B-BCD174CA2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2286000"/>
            <a:ext cx="9649194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60261" y="800100"/>
            <a:ext cx="313563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180" dirty="0"/>
              <a:t>R</a:t>
            </a:r>
            <a:r>
              <a:rPr sz="5500" dirty="0"/>
              <a:t>eso</a:t>
            </a:r>
            <a:r>
              <a:rPr sz="5500" spc="-5" dirty="0"/>
              <a:t>u</a:t>
            </a:r>
            <a:r>
              <a:rPr sz="5500" spc="-114" dirty="0"/>
              <a:t>r</a:t>
            </a:r>
            <a:r>
              <a:rPr sz="5500" spc="-50" dirty="0"/>
              <a:t>c</a:t>
            </a:r>
            <a:r>
              <a:rPr sz="5500" dirty="0"/>
              <a:t>es</a:t>
            </a:r>
            <a:endParaRPr sz="5500"/>
          </a:p>
        </p:txBody>
      </p:sp>
      <p:sp>
        <p:nvSpPr>
          <p:cNvPr id="3" name="object 3"/>
          <p:cNvSpPr txBox="1"/>
          <p:nvPr/>
        </p:nvSpPr>
        <p:spPr>
          <a:xfrm>
            <a:off x="990599" y="2314679"/>
            <a:ext cx="23558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5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850">
              <a:latin typeface="Lato"/>
              <a:cs typeface="La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004335" y="2266458"/>
            <a:ext cx="14247328" cy="5403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0695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Lato"/>
                <a:cs typeface="Lato"/>
              </a:rPr>
              <a:t>Install: </a:t>
            </a:r>
            <a:r>
              <a:rPr dirty="0"/>
              <a:t>pip install ploomber</a:t>
            </a:r>
          </a:p>
          <a:p>
            <a:pPr marL="480695" marR="5080">
              <a:lnSpc>
                <a:spcPct val="172700"/>
              </a:lnSpc>
              <a:spcBef>
                <a:spcPts val="95"/>
              </a:spcBef>
            </a:pPr>
            <a:r>
              <a:rPr spc="-50" dirty="0">
                <a:latin typeface="Lato"/>
                <a:cs typeface="Lato"/>
              </a:rPr>
              <a:t>For </a:t>
            </a:r>
            <a:r>
              <a:rPr spc="-5" dirty="0">
                <a:latin typeface="Lato"/>
                <a:cs typeface="Lato"/>
              </a:rPr>
              <a:t>updates/</a:t>
            </a:r>
            <a:r>
              <a:rPr spc="-5" dirty="0" err="1">
                <a:latin typeface="Lato"/>
                <a:cs typeface="Lato"/>
              </a:rPr>
              <a:t>ques</a:t>
            </a:r>
            <a:r>
              <a:rPr lang="en-US" spc="-5" dirty="0" err="1">
                <a:latin typeface="Lato"/>
                <a:cs typeface="Lato"/>
              </a:rPr>
              <a:t>t</a:t>
            </a:r>
            <a:r>
              <a:rPr spc="-5" dirty="0" err="1">
                <a:latin typeface="Lato"/>
                <a:cs typeface="Lato"/>
              </a:rPr>
              <a:t>ons</a:t>
            </a:r>
            <a:r>
              <a:rPr spc="-5" dirty="0">
                <a:latin typeface="Lato"/>
                <a:cs typeface="Lato"/>
              </a:rPr>
              <a:t>/feedback, </a:t>
            </a:r>
            <a:r>
              <a:rPr spc="-15" dirty="0">
                <a:latin typeface="Lato"/>
                <a:cs typeface="Lato"/>
              </a:rPr>
              <a:t>follow </a:t>
            </a:r>
            <a:r>
              <a:rPr dirty="0">
                <a:latin typeface="Lato"/>
                <a:cs typeface="Lato"/>
              </a:rPr>
              <a:t>me on </a:t>
            </a:r>
            <a:r>
              <a:rPr lang="en-US" spc="10" dirty="0" err="1">
                <a:latin typeface="Lato"/>
                <a:cs typeface="Lato"/>
              </a:rPr>
              <a:t>LinkedLn</a:t>
            </a:r>
            <a:r>
              <a:rPr spc="10" dirty="0">
                <a:latin typeface="Lato"/>
                <a:cs typeface="Lato"/>
              </a:rPr>
              <a:t>:</a:t>
            </a:r>
            <a:r>
              <a:rPr spc="-130" dirty="0">
                <a:latin typeface="Lato"/>
                <a:cs typeface="Lato"/>
              </a:rPr>
              <a:t> </a:t>
            </a:r>
            <a:endParaRPr lang="en-US" spc="-130" dirty="0">
              <a:latin typeface="Lato"/>
              <a:cs typeface="Lato"/>
            </a:endParaRPr>
          </a:p>
          <a:p>
            <a:pPr marL="480695" marR="5080">
              <a:lnSpc>
                <a:spcPct val="172700"/>
              </a:lnSpc>
              <a:spcBef>
                <a:spcPts val="95"/>
              </a:spcBef>
            </a:pPr>
            <a:r>
              <a:rPr lang="en-US" spc="-130" dirty="0">
                <a:latin typeface="Lato"/>
                <a:cs typeface="Lato"/>
                <a:hlinkClick r:id="rId2"/>
              </a:rPr>
              <a:t>https://docs.ploomber.io/en/latest/</a:t>
            </a:r>
            <a:endParaRPr lang="en-US" spc="-130" dirty="0">
              <a:latin typeface="Lato"/>
              <a:cs typeface="Lato"/>
            </a:endParaRPr>
          </a:p>
          <a:p>
            <a:pPr marL="480695" marR="5080">
              <a:lnSpc>
                <a:spcPct val="172700"/>
              </a:lnSpc>
              <a:spcBef>
                <a:spcPts val="95"/>
              </a:spcBef>
            </a:pPr>
            <a:r>
              <a:rPr lang="en-US" spc="-130" dirty="0">
                <a:latin typeface="Lato"/>
                <a:cs typeface="Lato"/>
              </a:rPr>
              <a:t>https://</a:t>
            </a:r>
            <a:r>
              <a:rPr lang="en-US" spc="-130" dirty="0" err="1">
                <a:latin typeface="Lato"/>
                <a:cs typeface="Lato"/>
              </a:rPr>
              <a:t>docs.ploomber.io</a:t>
            </a:r>
            <a:r>
              <a:rPr lang="en-US" spc="-130" dirty="0">
                <a:latin typeface="Lato"/>
                <a:cs typeface="Lato"/>
              </a:rPr>
              <a:t>/</a:t>
            </a:r>
            <a:r>
              <a:rPr lang="en-US" spc="-130" dirty="0" err="1">
                <a:latin typeface="Lato"/>
                <a:cs typeface="Lato"/>
              </a:rPr>
              <a:t>en</a:t>
            </a:r>
            <a:r>
              <a:rPr lang="en-US" spc="-130" dirty="0">
                <a:latin typeface="Lato"/>
                <a:cs typeface="Lato"/>
              </a:rPr>
              <a:t>/latest/user-guide/r-</a:t>
            </a:r>
            <a:r>
              <a:rPr lang="en-US" spc="-130" dirty="0" err="1">
                <a:latin typeface="Lato"/>
                <a:cs typeface="Lato"/>
              </a:rPr>
              <a:t>support.html</a:t>
            </a:r>
            <a:endParaRPr lang="en-US" spc="-130" dirty="0">
              <a:latin typeface="Lato"/>
              <a:cs typeface="Lato"/>
            </a:endParaRPr>
          </a:p>
          <a:p>
            <a:pPr marL="480695" marR="5080">
              <a:lnSpc>
                <a:spcPct val="172700"/>
              </a:lnSpc>
              <a:spcBef>
                <a:spcPts val="95"/>
              </a:spcBef>
            </a:pPr>
            <a:r>
              <a:rPr dirty="0">
                <a:latin typeface="Lato"/>
                <a:cs typeface="Lato"/>
              </a:rPr>
              <a:t>Examples:</a:t>
            </a:r>
            <a:r>
              <a:rPr spc="-55" dirty="0">
                <a:latin typeface="Lato"/>
                <a:cs typeface="Lato"/>
              </a:rPr>
              <a:t> </a:t>
            </a:r>
            <a:r>
              <a:rPr spc="-15" dirty="0">
                <a:solidFill>
                  <a:srgbClr val="007CFB"/>
                </a:solidFill>
                <a:latin typeface="Lato"/>
                <a:cs typeface="Lato"/>
              </a:rPr>
              <a:t>github.com/ploomber/projects  </a:t>
            </a:r>
            <a:r>
              <a:rPr spc="-25" dirty="0">
                <a:latin typeface="Lato"/>
                <a:cs typeface="Lato"/>
              </a:rPr>
              <a:t>Website:</a:t>
            </a:r>
            <a:r>
              <a:rPr spc="-5" dirty="0">
                <a:latin typeface="Lato"/>
                <a:cs typeface="Lato"/>
              </a:rPr>
              <a:t> </a:t>
            </a:r>
            <a:r>
              <a:rPr spc="-15" dirty="0">
                <a:solidFill>
                  <a:srgbClr val="007CFB"/>
                </a:solidFill>
                <a:latin typeface="Lato"/>
                <a:cs typeface="Lato"/>
                <a:hlinkClick r:id="rId3"/>
              </a:rPr>
              <a:t>ploomber.io</a:t>
            </a:r>
          </a:p>
          <a:p>
            <a:pPr marL="480695">
              <a:lnSpc>
                <a:spcPct val="100000"/>
              </a:lnSpc>
              <a:spcBef>
                <a:spcPts val="3140"/>
              </a:spcBef>
            </a:pPr>
            <a:r>
              <a:rPr spc="-10" dirty="0">
                <a:latin typeface="Lato"/>
                <a:cs typeface="Lato"/>
              </a:rPr>
              <a:t>This </a:t>
            </a:r>
            <a:r>
              <a:rPr dirty="0">
                <a:latin typeface="Lato"/>
                <a:cs typeface="Lato"/>
              </a:rPr>
              <a:t>presenta</a:t>
            </a:r>
            <a:r>
              <a:rPr lang="en-US" dirty="0">
                <a:latin typeface="Lato"/>
                <a:cs typeface="Lato"/>
              </a:rPr>
              <a:t>ti</a:t>
            </a:r>
            <a:r>
              <a:rPr dirty="0">
                <a:latin typeface="Lato"/>
                <a:cs typeface="Lato"/>
              </a:rPr>
              <a:t>on:</a:t>
            </a:r>
            <a:r>
              <a:rPr spc="10" dirty="0">
                <a:latin typeface="Lato"/>
                <a:cs typeface="Lato"/>
              </a:rPr>
              <a:t> </a:t>
            </a:r>
            <a:r>
              <a:rPr spc="-5" dirty="0">
                <a:solidFill>
                  <a:srgbClr val="007CFB"/>
                </a:solidFill>
                <a:latin typeface="Lato"/>
                <a:cs typeface="Lato"/>
                <a:hlinkClick r:id="rId4"/>
              </a:rPr>
              <a:t>blancas.io/talks/jupytercon-20.pdf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0599" y="3274263"/>
            <a:ext cx="23558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5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85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599" y="4221793"/>
            <a:ext cx="23558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5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85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599" y="5169322"/>
            <a:ext cx="23558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5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850">
              <a:latin typeface="Lato"/>
              <a:cs typeface="Lato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BC58257-ED37-959F-F92C-3FA8C2B4DDB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28315" algn="l"/>
              </a:tabLst>
            </a:pPr>
            <a:r>
              <a:rPr spc="-10" dirty="0"/>
              <a:t>Thanks	</a:t>
            </a:r>
            <a:r>
              <a:rPr spc="-40" dirty="0"/>
              <a:t>for</a:t>
            </a:r>
            <a:r>
              <a:rPr spc="-350" dirty="0"/>
              <a:t> </a:t>
            </a:r>
            <a:r>
              <a:rPr spc="-15" dirty="0"/>
              <a:t>watching!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38F34D4-27BD-84CA-6CE5-95CC56B86167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5920" y="838200"/>
            <a:ext cx="6103620" cy="14097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949325" marR="5080" indent="-937260">
              <a:lnSpc>
                <a:spcPts val="5500"/>
              </a:lnSpc>
              <a:spcBef>
                <a:spcPts val="200"/>
              </a:spcBef>
              <a:tabLst>
                <a:tab pos="1355090" algn="l"/>
                <a:tab pos="3408045" algn="l"/>
                <a:tab pos="3938904" algn="l"/>
                <a:tab pos="4639310" algn="l"/>
              </a:tabLst>
            </a:pPr>
            <a:r>
              <a:rPr sz="4500" spc="-60" dirty="0"/>
              <a:t>D</a:t>
            </a:r>
            <a:r>
              <a:rPr sz="4500" spc="-30" dirty="0"/>
              <a:t>a</a:t>
            </a:r>
            <a:r>
              <a:rPr sz="4500" dirty="0"/>
              <a:t>ta	</a:t>
            </a:r>
            <a:r>
              <a:rPr sz="4500" spc="-25" dirty="0"/>
              <a:t>S</a:t>
            </a:r>
            <a:r>
              <a:rPr sz="4500" dirty="0"/>
              <a:t>cien</a:t>
            </a:r>
            <a:r>
              <a:rPr sz="4500" spc="-45" dirty="0"/>
              <a:t>c</a:t>
            </a:r>
            <a:r>
              <a:rPr sz="4500" dirty="0"/>
              <a:t>e	is	all	abo</a:t>
            </a:r>
            <a:r>
              <a:rPr sz="4500" spc="-5" dirty="0"/>
              <a:t>u</a:t>
            </a:r>
            <a:r>
              <a:rPr sz="4500" dirty="0"/>
              <a:t>t  experiment</a:t>
            </a:r>
            <a:r>
              <a:rPr lang="en-US" sz="4500" dirty="0"/>
              <a:t>ation</a:t>
            </a:r>
            <a:endParaRPr sz="4500" dirty="0"/>
          </a:p>
        </p:txBody>
      </p:sp>
      <p:sp>
        <p:nvSpPr>
          <p:cNvPr id="4" name="object 4"/>
          <p:cNvSpPr txBox="1"/>
          <p:nvPr/>
        </p:nvSpPr>
        <p:spPr>
          <a:xfrm>
            <a:off x="990600" y="2939448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4916" y="2900679"/>
            <a:ext cx="5939790" cy="38754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Three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stages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for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each</a:t>
            </a:r>
            <a:r>
              <a:rPr sz="2800" spc="-4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experiment: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0"/>
              </a:spcBef>
              <a:buAutoNum type="arabicPeriod"/>
              <a:tabLst>
                <a:tab pos="405765" algn="l"/>
              </a:tabLst>
            </a:pP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Thinking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Coding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Execu</a:t>
            </a:r>
            <a:r>
              <a:rPr lang="en-US" sz="280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on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2440"/>
              </a:spcBef>
            </a:pPr>
            <a:r>
              <a:rPr sz="2800" b="1" spc="-25" dirty="0">
                <a:solidFill>
                  <a:srgbClr val="373737"/>
                </a:solidFill>
                <a:latin typeface="Lato Black"/>
                <a:cs typeface="Lato Black"/>
              </a:rPr>
              <a:t>More </a:t>
            </a:r>
            <a:r>
              <a:rPr sz="2800" b="1" spc="-10" dirty="0">
                <a:solidFill>
                  <a:srgbClr val="373737"/>
                </a:solidFill>
                <a:latin typeface="Lato Black"/>
                <a:cs typeface="Lato Black"/>
              </a:rPr>
              <a:t>experiments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= higher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chance</a:t>
            </a:r>
            <a:r>
              <a:rPr sz="2800" spc="1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of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b="1" spc="-15" dirty="0">
                <a:solidFill>
                  <a:srgbClr val="373737"/>
                </a:solidFill>
                <a:latin typeface="Lato Black"/>
                <a:cs typeface="Lato Black"/>
              </a:rPr>
              <a:t>success</a:t>
            </a:r>
            <a:endParaRPr sz="2800" dirty="0">
              <a:latin typeface="Lato Black"/>
              <a:cs typeface="Lato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5887453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69F9C9CF-4140-A36E-8C1A-EB75066ECC2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889000" y="87630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pic>
        <p:nvPicPr>
          <p:cNvPr id="1028" name="Picture 4" descr="Mad professor laughs handing test tube">
            <a:extLst>
              <a:ext uri="{FF2B5EF4-FFF2-40B4-BE49-F238E27FC236}">
                <a16:creationId xmlns:a16="http://schemas.microsoft.com/office/drawing/2014/main" id="{85E0FE5F-2997-F239-1FC7-07D4FA0D5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600" y="228600"/>
            <a:ext cx="7620000" cy="753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332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4496" y="838200"/>
            <a:ext cx="5220504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8140" algn="l"/>
              </a:tabLst>
            </a:pPr>
            <a:r>
              <a:rPr sz="4500" spc="-30" dirty="0"/>
              <a:t>Poor</a:t>
            </a:r>
            <a:r>
              <a:rPr sz="4500" spc="-90" dirty="0"/>
              <a:t> </a:t>
            </a:r>
            <a:r>
              <a:rPr sz="4500" spc="-30" dirty="0"/>
              <a:t>man's	</a:t>
            </a:r>
            <a:r>
              <a:rPr sz="4500" spc="245" dirty="0"/>
              <a:t>sol</a:t>
            </a:r>
            <a:r>
              <a:rPr lang="en-US" sz="4500" spc="245" dirty="0"/>
              <a:t>ution</a:t>
            </a:r>
            <a:endParaRPr sz="4500" dirty="0"/>
          </a:p>
        </p:txBody>
      </p:sp>
      <p:sp>
        <p:nvSpPr>
          <p:cNvPr id="4" name="object 4"/>
          <p:cNvSpPr txBox="1"/>
          <p:nvPr/>
        </p:nvSpPr>
        <p:spPr>
          <a:xfrm>
            <a:off x="990600" y="2240947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4916" y="2202180"/>
            <a:ext cx="5567045" cy="38754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Code project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in a (long) </a:t>
            </a: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single</a:t>
            </a:r>
            <a:r>
              <a:rPr sz="2800" b="1" spc="-2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ﬁle</a:t>
            </a:r>
            <a:endParaRPr sz="2800" dirty="0">
              <a:latin typeface="Lato Black"/>
              <a:cs typeface="Lato Black"/>
            </a:endParaRPr>
          </a:p>
          <a:p>
            <a:pPr marL="12700">
              <a:lnSpc>
                <a:spcPct val="100000"/>
              </a:lnSpc>
              <a:spcBef>
                <a:spcPts val="2440"/>
              </a:spcBef>
            </a:pP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Problem: </a:t>
            </a:r>
            <a:r>
              <a:rPr sz="2800" b="1" spc="-30" dirty="0">
                <a:solidFill>
                  <a:srgbClr val="373737"/>
                </a:solidFill>
                <a:latin typeface="Lato Black"/>
                <a:cs typeface="Lato Black"/>
              </a:rPr>
              <a:t>Not</a:t>
            </a:r>
            <a:r>
              <a:rPr sz="2800" b="1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maintainable</a:t>
            </a:r>
            <a:endParaRPr sz="2800" dirty="0">
              <a:latin typeface="Lato Black"/>
              <a:cs typeface="Lato Black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No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clear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boundaries among</a:t>
            </a:r>
            <a:r>
              <a:rPr sz="2800" spc="-6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tasks</a:t>
            </a:r>
            <a:endParaRPr sz="2800" dirty="0">
              <a:latin typeface="Lato"/>
              <a:cs typeface="Lato"/>
            </a:endParaRPr>
          </a:p>
          <a:p>
            <a:pPr marL="12700" marR="260350" indent="8890">
              <a:lnSpc>
                <a:spcPct val="172700"/>
              </a:lnSpc>
              <a:buAutoNum type="arabicPeriod"/>
              <a:tabLst>
                <a:tab pos="405765" algn="l"/>
              </a:tabLst>
            </a:pP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Leads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unwanted </a:t>
            </a:r>
            <a:r>
              <a:rPr sz="2800" spc="-65" dirty="0">
                <a:solidFill>
                  <a:srgbClr val="373737"/>
                </a:solidFill>
                <a:latin typeface="Lato"/>
                <a:cs typeface="Lato"/>
              </a:rPr>
              <a:t>interac</a:t>
            </a:r>
            <a:r>
              <a:rPr lang="en-US" sz="2800" spc="-65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spc="-65" dirty="0">
                <a:solidFill>
                  <a:srgbClr val="373737"/>
                </a:solidFill>
                <a:latin typeface="Lato"/>
                <a:cs typeface="Lato"/>
              </a:rPr>
              <a:t>ons  </a:t>
            </a:r>
            <a:r>
              <a:rPr sz="2800" spc="-80" dirty="0">
                <a:solidFill>
                  <a:srgbClr val="373737"/>
                </a:solidFill>
                <a:latin typeface="Lato"/>
                <a:cs typeface="Lato"/>
              </a:rPr>
              <a:t>We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need </a:t>
            </a:r>
            <a:r>
              <a:rPr sz="2800" b="1" spc="-10" dirty="0">
                <a:solidFill>
                  <a:srgbClr val="373737"/>
                </a:solidFill>
                <a:latin typeface="Lato Black"/>
                <a:cs typeface="Lato Black"/>
              </a:rPr>
              <a:t>reproducible</a:t>
            </a:r>
            <a:r>
              <a:rPr sz="2800" b="1" spc="13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and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maintainable</a:t>
            </a:r>
            <a:r>
              <a:rPr sz="2800" b="1" spc="6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projects</a:t>
            </a:r>
            <a:endParaRPr sz="2800" dirty="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2977949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5188953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83F0A974-864C-9983-FA57-366E4077007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pic>
        <p:nvPicPr>
          <p:cNvPr id="2050" name="Picture 2" descr="white paper rolls 3d rendering white large paper rolls in factory paper rolls stock pictures, royalty-free photos &amp; images">
            <a:extLst>
              <a:ext uri="{FF2B5EF4-FFF2-40B4-BE49-F238E27FC236}">
                <a16:creationId xmlns:a16="http://schemas.microsoft.com/office/drawing/2014/main" id="{BBDD8314-D4D2-AA32-6E7A-52AD803DC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0" y="1752600"/>
            <a:ext cx="8128000" cy="54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28000" y="0"/>
            <a:ext cx="81280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2734" y="838200"/>
            <a:ext cx="4610735" cy="14097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13360" marR="5080" indent="-201295">
              <a:lnSpc>
                <a:spcPts val="5500"/>
              </a:lnSpc>
              <a:spcBef>
                <a:spcPts val="200"/>
              </a:spcBef>
            </a:pPr>
            <a:r>
              <a:rPr sz="4500" spc="-30" dirty="0"/>
              <a:t>Why </a:t>
            </a:r>
            <a:r>
              <a:rPr sz="4500" spc="-10" dirty="0"/>
              <a:t>bother</a:t>
            </a:r>
            <a:r>
              <a:rPr sz="4500" spc="-245" dirty="0"/>
              <a:t> </a:t>
            </a:r>
            <a:r>
              <a:rPr sz="4500" spc="-5" dirty="0"/>
              <a:t>about  maintainability?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982167" y="2908300"/>
            <a:ext cx="6671309" cy="26498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0800" marR="43180" indent="-635" algn="ctr">
              <a:lnSpc>
                <a:spcPct val="101400"/>
              </a:lnSpc>
              <a:spcBef>
                <a:spcPts val="50"/>
              </a:spcBef>
            </a:pP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Without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a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lot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of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structure, we </a:t>
            </a: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forget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what  </a:t>
            </a: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we’ve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done in the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past,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we can’t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read</a:t>
            </a:r>
            <a:r>
              <a:rPr sz="2800" spc="-5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each  others’ work,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and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we can’t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test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whether  what </a:t>
            </a: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we’ve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done is</a:t>
            </a:r>
            <a:r>
              <a:rPr sz="2800" spc="-5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correct.</a:t>
            </a:r>
            <a:r>
              <a:rPr sz="2475" spc="-15" baseline="37037" dirty="0">
                <a:solidFill>
                  <a:srgbClr val="373737"/>
                </a:solidFill>
                <a:latin typeface="Lato"/>
                <a:cs typeface="Lato"/>
              </a:rPr>
              <a:t>1</a:t>
            </a:r>
            <a:endParaRPr sz="2475" baseline="37037" dirty="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 dirty="0">
              <a:latin typeface="Lato"/>
              <a:cs typeface="Lato"/>
            </a:endParaRPr>
          </a:p>
          <a:p>
            <a:pPr algn="ctr">
              <a:lnSpc>
                <a:spcPct val="100000"/>
              </a:lnSpc>
            </a:pPr>
            <a:r>
              <a:rPr sz="2800" i="1" dirty="0">
                <a:solidFill>
                  <a:srgbClr val="373737"/>
                </a:solidFill>
                <a:latin typeface="Lato"/>
                <a:cs typeface="Lato"/>
              </a:rPr>
              <a:t>— </a:t>
            </a:r>
            <a:r>
              <a:rPr sz="2800" i="1" spc="-20" dirty="0">
                <a:solidFill>
                  <a:srgbClr val="373737"/>
                </a:solidFill>
                <a:latin typeface="Lato"/>
                <a:cs typeface="Lato"/>
              </a:rPr>
              <a:t>Patrick</a:t>
            </a:r>
            <a:r>
              <a:rPr sz="2800" i="1" spc="-1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i="1" spc="-5" dirty="0">
                <a:solidFill>
                  <a:srgbClr val="373737"/>
                </a:solidFill>
                <a:latin typeface="Lato"/>
                <a:cs typeface="Lato"/>
              </a:rPr>
              <a:t>Ball</a:t>
            </a:r>
            <a:endParaRPr sz="2800" dirty="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3300" y="74549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65200" y="7425368"/>
            <a:ext cx="6303645" cy="7366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975"/>
              </a:spcBef>
            </a:pP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Image: h</a:t>
            </a:r>
            <a:r>
              <a:rPr lang="en-US" sz="1600" spc="5" dirty="0">
                <a:solidFill>
                  <a:srgbClr val="373737"/>
                </a:solidFill>
                <a:latin typeface="Lato"/>
                <a:cs typeface="Lato"/>
              </a:rPr>
              <a:t>tt</a:t>
            </a: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ps://unsplash.com/photos/r6mBXuHnxBk</a:t>
            </a:r>
            <a:endParaRPr sz="1600" dirty="0">
              <a:latin typeface="Lato"/>
              <a:cs typeface="Lato"/>
            </a:endParaRPr>
          </a:p>
          <a:p>
            <a:pPr marL="38100">
              <a:lnSpc>
                <a:spcPct val="100000"/>
              </a:lnSpc>
              <a:spcBef>
                <a:spcPts val="880"/>
              </a:spcBef>
            </a:pPr>
            <a:r>
              <a:rPr sz="1425" spc="15" baseline="38011" dirty="0">
                <a:solidFill>
                  <a:srgbClr val="373737"/>
                </a:solidFill>
                <a:latin typeface="Lato"/>
                <a:cs typeface="Lato"/>
              </a:rPr>
              <a:t>1</a:t>
            </a:r>
            <a:r>
              <a:rPr sz="1425" spc="37" baseline="38011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lang="en-US" sz="1600" dirty="0">
                <a:solidFill>
                  <a:srgbClr val="373737"/>
                </a:solidFill>
                <a:latin typeface="Lato"/>
                <a:cs typeface="Lato"/>
              </a:rPr>
              <a:t>https://</a:t>
            </a:r>
            <a:r>
              <a:rPr lang="en-US" sz="1600" dirty="0" err="1">
                <a:solidFill>
                  <a:srgbClr val="373737"/>
                </a:solidFill>
                <a:latin typeface="Lato"/>
                <a:cs typeface="Lato"/>
              </a:rPr>
              <a:t>hrdag.org</a:t>
            </a:r>
            <a:r>
              <a:rPr lang="en-US" sz="1600" dirty="0">
                <a:solidFill>
                  <a:srgbClr val="373737"/>
                </a:solidFill>
                <a:latin typeface="Lato"/>
                <a:cs typeface="Lato"/>
              </a:rPr>
              <a:t>/2016/06/14/the-task-is-a-quantum-of-workflow/</a:t>
            </a:r>
            <a:endParaRPr sz="1600" dirty="0">
              <a:latin typeface="Lato"/>
              <a:cs typeface="Lato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791CEE65-0DC2-2749-9360-349759FB065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47083" y="3025991"/>
            <a:ext cx="7689832" cy="3092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5980" y="838200"/>
            <a:ext cx="508381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2560" algn="l"/>
                <a:tab pos="1863089" algn="l"/>
                <a:tab pos="3098800" algn="l"/>
              </a:tabLst>
            </a:pPr>
            <a:r>
              <a:rPr sz="4500" spc="-10" dirty="0"/>
              <a:t>Build	</a:t>
            </a:r>
            <a:r>
              <a:rPr sz="4500" dirty="0"/>
              <a:t>a	</a:t>
            </a:r>
            <a:r>
              <a:rPr sz="4500" spc="-10" dirty="0"/>
              <a:t>data	</a:t>
            </a:r>
            <a:r>
              <a:rPr sz="4500" spc="-5" dirty="0"/>
              <a:t>pipeline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990600" y="2240947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4916" y="2202180"/>
            <a:ext cx="6113780" cy="461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5" dirty="0">
                <a:solidFill>
                  <a:srgbClr val="373737"/>
                </a:solidFill>
                <a:latin typeface="Lato Black"/>
                <a:cs typeface="Lato Black"/>
              </a:rPr>
              <a:t>Break </a:t>
            </a:r>
            <a:r>
              <a:rPr sz="2800" b="1" spc="-10" dirty="0">
                <a:solidFill>
                  <a:srgbClr val="373737"/>
                </a:solidFill>
                <a:latin typeface="Lato Black"/>
                <a:cs typeface="Lato Black"/>
              </a:rPr>
              <a:t>down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logic in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small</a:t>
            </a:r>
            <a:r>
              <a:rPr sz="2800" spc="6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tasks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2440"/>
              </a:spcBef>
            </a:pP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Outputs </a:t>
            </a:r>
            <a:r>
              <a:rPr sz="2800" b="1" spc="-10" dirty="0">
                <a:solidFill>
                  <a:srgbClr val="373737"/>
                </a:solidFill>
                <a:latin typeface="Lato Black"/>
                <a:cs typeface="Lato Black"/>
              </a:rPr>
              <a:t>become </a:t>
            </a: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inputs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of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i="1" spc="-10" dirty="0">
                <a:solidFill>
                  <a:srgbClr val="373737"/>
                </a:solidFill>
                <a:latin typeface="Lato"/>
                <a:cs typeface="Lato"/>
              </a:rPr>
              <a:t>downstream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tasks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2445"/>
              </a:spcBef>
            </a:pPr>
            <a:r>
              <a:rPr sz="2800" b="1" spc="-30" dirty="0">
                <a:solidFill>
                  <a:srgbClr val="373737"/>
                </a:solidFill>
                <a:latin typeface="Lato Black"/>
                <a:cs typeface="Lato Black"/>
              </a:rPr>
              <a:t>New </a:t>
            </a: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challenge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: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Manage</a:t>
            </a:r>
            <a:r>
              <a:rPr sz="2800" spc="-4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structure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5" dirty="0">
                <a:solidFill>
                  <a:srgbClr val="373737"/>
                </a:solidFill>
                <a:latin typeface="Lato"/>
                <a:cs typeface="Lato"/>
              </a:rPr>
              <a:t>Mul</a:t>
            </a:r>
            <a:r>
              <a:rPr lang="en-US" sz="2800" spc="5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spc="5" dirty="0">
                <a:solidFill>
                  <a:srgbClr val="373737"/>
                </a:solidFill>
                <a:latin typeface="Lato"/>
                <a:cs typeface="Lato"/>
              </a:rPr>
              <a:t>ple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ﬁles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0"/>
              </a:spcBef>
              <a:buAutoNum type="arabicPeriod"/>
              <a:tabLst>
                <a:tab pos="405765" algn="l"/>
              </a:tabLst>
            </a:pP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Route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 outputs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Orchestrate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execu</a:t>
            </a:r>
            <a:r>
              <a:rPr lang="en-US" sz="280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on</a:t>
            </a:r>
            <a:endParaRPr sz="2800" dirty="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2977949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4189933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D3BBFA8B-742D-89D5-3ED4-06C27CD9884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28000" y="0"/>
            <a:ext cx="81280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5278" y="838200"/>
            <a:ext cx="5054600" cy="14097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423545">
              <a:lnSpc>
                <a:spcPts val="5500"/>
              </a:lnSpc>
              <a:spcBef>
                <a:spcPts val="200"/>
              </a:spcBef>
              <a:tabLst>
                <a:tab pos="2504440" algn="l"/>
              </a:tabLst>
            </a:pPr>
            <a:r>
              <a:rPr sz="4500" spc="-25" dirty="0"/>
              <a:t>Current	</a:t>
            </a:r>
            <a:r>
              <a:rPr sz="4500" spc="-15" dirty="0"/>
              <a:t>approach:  </a:t>
            </a:r>
            <a:r>
              <a:rPr sz="4500" spc="-45" dirty="0"/>
              <a:t>Workﬂow</a:t>
            </a:r>
            <a:r>
              <a:rPr sz="4500" spc="-175" dirty="0"/>
              <a:t> </a:t>
            </a:r>
            <a:r>
              <a:rPr sz="4500" spc="-5" dirty="0"/>
              <a:t>managers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990600" y="2939448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4916" y="2852420"/>
            <a:ext cx="6278880" cy="3923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300"/>
              </a:lnSpc>
              <a:spcBef>
                <a:spcPts val="100"/>
              </a:spcBef>
            </a:pP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Frameworks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develop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pipelines </a:t>
            </a: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(Make, 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Airﬂow, Luigi,</a:t>
            </a:r>
            <a:r>
              <a:rPr sz="2800" spc="1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etc)</a:t>
            </a:r>
            <a:endParaRPr sz="28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2440"/>
              </a:spcBef>
            </a:pP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Problems:</a:t>
            </a:r>
            <a:endParaRPr sz="280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Learn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a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new</a:t>
            </a:r>
            <a:r>
              <a:rPr sz="2800" spc="-4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tool</a:t>
            </a:r>
            <a:endParaRPr sz="280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Write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pipeline</a:t>
            </a:r>
            <a:r>
              <a:rPr sz="2800" spc="2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code</a:t>
            </a:r>
            <a:endParaRPr sz="280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0"/>
              </a:spcBef>
              <a:buAutoNum type="arabicPeriod"/>
              <a:tabLst>
                <a:tab pos="405765" algn="l"/>
              </a:tabLst>
            </a:pP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Adds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unnecessary</a:t>
            </a:r>
            <a:r>
              <a:rPr sz="2800" spc="-6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complexity</a:t>
            </a:r>
            <a:endParaRPr sz="28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4151426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48711" y="7889520"/>
            <a:ext cx="5531489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Image:</a:t>
            </a:r>
            <a:r>
              <a:rPr sz="1600" spc="5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h</a:t>
            </a:r>
            <a:r>
              <a:rPr lang="en-US" sz="1600" spc="5" dirty="0">
                <a:solidFill>
                  <a:srgbClr val="373737"/>
                </a:solidFill>
                <a:latin typeface="Lato"/>
                <a:cs typeface="Lato"/>
              </a:rPr>
              <a:t>tt</a:t>
            </a: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ps://unsplash.com/photos/l090uFWoPaI</a:t>
            </a:r>
            <a:endParaRPr sz="1600" dirty="0">
              <a:latin typeface="Lato"/>
              <a:cs typeface="Lato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562C1353-1FBA-F869-62B2-93E9339113B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4657" y="800100"/>
            <a:ext cx="298640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35" dirty="0"/>
              <a:t>P</a:t>
            </a:r>
            <a:r>
              <a:rPr sz="5500" dirty="0"/>
              <a:t>loo</a:t>
            </a:r>
            <a:r>
              <a:rPr sz="5500" spc="-5" dirty="0"/>
              <a:t>m</a:t>
            </a:r>
            <a:r>
              <a:rPr sz="5500" dirty="0"/>
              <a:t>ber</a:t>
            </a:r>
            <a:endParaRPr sz="5500"/>
          </a:p>
        </p:txBody>
      </p:sp>
      <p:sp>
        <p:nvSpPr>
          <p:cNvPr id="3" name="object 3"/>
          <p:cNvSpPr txBox="1"/>
          <p:nvPr/>
        </p:nvSpPr>
        <p:spPr>
          <a:xfrm>
            <a:off x="990600" y="2192020"/>
            <a:ext cx="13903960" cy="529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95"/>
              </a:spcBef>
            </a:pPr>
            <a:r>
              <a:rPr sz="3800" spc="-20" dirty="0">
                <a:solidFill>
                  <a:srgbClr val="373737"/>
                </a:solidFill>
                <a:latin typeface="Lato"/>
                <a:cs typeface="Lato"/>
              </a:rPr>
              <a:t>Adheres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to a </a:t>
            </a:r>
            <a:r>
              <a:rPr sz="3800" i="1" spc="-55" dirty="0">
                <a:solidFill>
                  <a:srgbClr val="373737"/>
                </a:solidFill>
                <a:latin typeface="Lato"/>
                <a:cs typeface="Lato"/>
              </a:rPr>
              <a:t>conven</a:t>
            </a:r>
            <a:r>
              <a:rPr lang="en-US" sz="3800" i="1" spc="-55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3800" i="1" spc="-55" dirty="0">
                <a:solidFill>
                  <a:srgbClr val="373737"/>
                </a:solidFill>
                <a:latin typeface="Lato"/>
                <a:cs typeface="Lato"/>
              </a:rPr>
              <a:t>on </a:t>
            </a:r>
            <a:r>
              <a:rPr sz="3800" i="1" spc="-30" dirty="0">
                <a:solidFill>
                  <a:srgbClr val="373737"/>
                </a:solidFill>
                <a:latin typeface="Lato"/>
                <a:cs typeface="Lato"/>
              </a:rPr>
              <a:t>over </a:t>
            </a:r>
            <a:r>
              <a:rPr sz="3800" i="1" spc="-50" dirty="0">
                <a:solidFill>
                  <a:srgbClr val="373737"/>
                </a:solidFill>
                <a:latin typeface="Lato"/>
                <a:cs typeface="Lato"/>
              </a:rPr>
              <a:t>conﬁgura</a:t>
            </a:r>
            <a:r>
              <a:rPr lang="en-US" sz="3800" i="1" spc="-5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3800" i="1" spc="-50" dirty="0">
                <a:solidFill>
                  <a:srgbClr val="373737"/>
                </a:solidFill>
                <a:latin typeface="Lato"/>
                <a:cs typeface="Lato"/>
              </a:rPr>
              <a:t>on </a:t>
            </a:r>
            <a:r>
              <a:rPr sz="3800" spc="-20" dirty="0">
                <a:solidFill>
                  <a:srgbClr val="373737"/>
                </a:solidFill>
                <a:latin typeface="Lato"/>
                <a:cs typeface="Lato"/>
              </a:rPr>
              <a:t>philosophy,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allows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us  to </a:t>
            </a:r>
            <a:r>
              <a:rPr sz="3800" b="1" spc="-10" dirty="0">
                <a:solidFill>
                  <a:srgbClr val="373737"/>
                </a:solidFill>
                <a:latin typeface="Lato Black"/>
                <a:cs typeface="Lato Black"/>
              </a:rPr>
              <a:t>write </a:t>
            </a:r>
            <a:r>
              <a:rPr sz="3800" b="1" spc="-5" dirty="0">
                <a:solidFill>
                  <a:srgbClr val="373737"/>
                </a:solidFill>
                <a:latin typeface="Lato Black"/>
                <a:cs typeface="Lato Black"/>
              </a:rPr>
              <a:t>pipelines with a </a:t>
            </a:r>
            <a:r>
              <a:rPr sz="3800" b="1" spc="-15" dirty="0">
                <a:solidFill>
                  <a:srgbClr val="373737"/>
                </a:solidFill>
                <a:latin typeface="Lato Black"/>
                <a:cs typeface="Lato Black"/>
              </a:rPr>
              <a:t>focus </a:t>
            </a:r>
            <a:r>
              <a:rPr sz="3800" b="1" spc="-5" dirty="0">
                <a:solidFill>
                  <a:srgbClr val="373737"/>
                </a:solidFill>
                <a:latin typeface="Lato Black"/>
                <a:cs typeface="Lato Black"/>
              </a:rPr>
              <a:t>on</a:t>
            </a:r>
            <a:r>
              <a:rPr sz="3800" b="1" spc="-6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3800" b="1" spc="-20" dirty="0">
                <a:solidFill>
                  <a:srgbClr val="373737"/>
                </a:solidFill>
                <a:latin typeface="Lato Black"/>
                <a:cs typeface="Lato Black"/>
              </a:rPr>
              <a:t>usability.</a:t>
            </a:r>
            <a:endParaRPr sz="3800" dirty="0">
              <a:latin typeface="Lato Black"/>
              <a:cs typeface="Lato Black"/>
            </a:endParaRPr>
          </a:p>
          <a:p>
            <a:pPr marL="12700">
              <a:lnSpc>
                <a:spcPct val="100000"/>
              </a:lnSpc>
              <a:spcBef>
                <a:spcPts val="3279"/>
              </a:spcBef>
            </a:pPr>
            <a:r>
              <a:rPr sz="3800" b="1" spc="-20" dirty="0">
                <a:solidFill>
                  <a:srgbClr val="373737"/>
                </a:solidFill>
                <a:latin typeface="Lato Black"/>
                <a:cs typeface="Lato Black"/>
              </a:rPr>
              <a:t>Three</a:t>
            </a:r>
            <a:r>
              <a:rPr sz="3800" b="1" spc="-10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3800" b="1" spc="65" dirty="0">
                <a:solidFill>
                  <a:srgbClr val="373737"/>
                </a:solidFill>
                <a:latin typeface="Lato Black"/>
                <a:cs typeface="Lato Black"/>
              </a:rPr>
              <a:t>conven</a:t>
            </a:r>
            <a:r>
              <a:rPr lang="en-US" sz="3800" b="1" spc="65" dirty="0">
                <a:solidFill>
                  <a:srgbClr val="373737"/>
                </a:solidFill>
                <a:latin typeface="Lato Black"/>
                <a:cs typeface="Lato Black"/>
              </a:rPr>
              <a:t>ti</a:t>
            </a:r>
            <a:r>
              <a:rPr sz="3800" b="1" spc="65" dirty="0">
                <a:solidFill>
                  <a:srgbClr val="373737"/>
                </a:solidFill>
                <a:latin typeface="Lato Black"/>
                <a:cs typeface="Lato Black"/>
              </a:rPr>
              <a:t>ons:</a:t>
            </a:r>
            <a:endParaRPr sz="3800" dirty="0">
              <a:latin typeface="Lato Black"/>
              <a:cs typeface="Lato Black"/>
            </a:endParaRPr>
          </a:p>
          <a:p>
            <a:pPr marL="532765" indent="-520700">
              <a:lnSpc>
                <a:spcPct val="100000"/>
              </a:lnSpc>
              <a:spcBef>
                <a:spcPts val="3140"/>
              </a:spcBef>
              <a:buAutoNum type="arabicPeriod"/>
              <a:tabLst>
                <a:tab pos="533400" algn="l"/>
              </a:tabLst>
            </a:pP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Each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task is a</a:t>
            </a:r>
            <a:r>
              <a:rPr sz="3800" spc="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script</a:t>
            </a:r>
            <a:endParaRPr sz="3800" dirty="0">
              <a:latin typeface="Lato"/>
              <a:cs typeface="Lato"/>
            </a:endParaRPr>
          </a:p>
          <a:p>
            <a:pPr marL="532765" indent="-520700">
              <a:lnSpc>
                <a:spcPct val="100000"/>
              </a:lnSpc>
              <a:spcBef>
                <a:spcPts val="3310"/>
              </a:spcBef>
              <a:buAutoNum type="arabicPeriod"/>
              <a:tabLst>
                <a:tab pos="533400" algn="l"/>
              </a:tabLst>
            </a:pP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Scripts </a:t>
            </a:r>
            <a:r>
              <a:rPr sz="3800" spc="-15" dirty="0">
                <a:solidFill>
                  <a:srgbClr val="373737"/>
                </a:solidFill>
                <a:latin typeface="Lato"/>
                <a:cs typeface="Lato"/>
              </a:rPr>
              <a:t>declare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dependencies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via an </a:t>
            </a:r>
            <a:r>
              <a:rPr sz="3800" spc="-5" dirty="0">
                <a:solidFill>
                  <a:srgbClr val="373737"/>
                </a:solidFill>
                <a:latin typeface="Courier New"/>
                <a:cs typeface="Courier New"/>
              </a:rPr>
              <a:t>upstream</a:t>
            </a:r>
            <a:r>
              <a:rPr sz="3800" spc="-1445" dirty="0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variable</a:t>
            </a:r>
            <a:endParaRPr sz="3800" dirty="0">
              <a:latin typeface="Lato"/>
              <a:cs typeface="Lato"/>
            </a:endParaRPr>
          </a:p>
          <a:p>
            <a:pPr marL="532765" indent="-520700">
              <a:lnSpc>
                <a:spcPct val="100000"/>
              </a:lnSpc>
              <a:spcBef>
                <a:spcPts val="3410"/>
              </a:spcBef>
              <a:buAutoNum type="arabicPeriod"/>
              <a:tabLst>
                <a:tab pos="533400" algn="l"/>
              </a:tabLst>
            </a:pP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And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outputs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via a </a:t>
            </a:r>
            <a:r>
              <a:rPr sz="3800" spc="-5" dirty="0">
                <a:solidFill>
                  <a:srgbClr val="373737"/>
                </a:solidFill>
                <a:latin typeface="Courier New"/>
                <a:cs typeface="Courier New"/>
              </a:rPr>
              <a:t>product</a:t>
            </a:r>
            <a:r>
              <a:rPr sz="3800" spc="-1495" dirty="0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variable</a:t>
            </a:r>
            <a:endParaRPr sz="3800" dirty="0">
              <a:latin typeface="Lato"/>
              <a:cs typeface="Lato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D0EF7A8-784A-3F65-8A03-140362B9DC9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6528" y="800100"/>
            <a:ext cx="424307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3550" algn="l"/>
              </a:tabLst>
            </a:pPr>
            <a:r>
              <a:rPr sz="5500" spc="-25" dirty="0"/>
              <a:t>Main	</a:t>
            </a:r>
            <a:r>
              <a:rPr sz="5500" spc="-35" dirty="0"/>
              <a:t>features</a:t>
            </a:r>
            <a:endParaRPr sz="5500"/>
          </a:p>
        </p:txBody>
      </p:sp>
      <p:sp>
        <p:nvSpPr>
          <p:cNvPr id="3" name="object 3"/>
          <p:cNvSpPr txBox="1"/>
          <p:nvPr/>
        </p:nvSpPr>
        <p:spPr>
          <a:xfrm>
            <a:off x="990600" y="2309114"/>
            <a:ext cx="2463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30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5900" y="2258314"/>
            <a:ext cx="10104120" cy="3599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Python, </a:t>
            </a:r>
            <a:r>
              <a:rPr sz="3800" b="1" dirty="0">
                <a:solidFill>
                  <a:srgbClr val="373737"/>
                </a:solidFill>
                <a:latin typeface="Lato"/>
                <a:cs typeface="Lato"/>
              </a:rPr>
              <a:t>R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 and SQL</a:t>
            </a:r>
            <a:r>
              <a:rPr sz="3375" baseline="37037" dirty="0">
                <a:solidFill>
                  <a:srgbClr val="373737"/>
                </a:solidFill>
                <a:latin typeface="Lato"/>
                <a:cs typeface="Lato"/>
              </a:rPr>
              <a:t>4</a:t>
            </a:r>
            <a:r>
              <a:rPr sz="3375" spc="577" baseline="37037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supported</a:t>
            </a:r>
            <a:r>
              <a:rPr sz="3375" baseline="37037" dirty="0">
                <a:solidFill>
                  <a:srgbClr val="373737"/>
                </a:solidFill>
                <a:latin typeface="Lato"/>
                <a:cs typeface="Lato"/>
              </a:rPr>
              <a:t>5</a:t>
            </a:r>
            <a:endParaRPr sz="3375" baseline="37037" dirty="0">
              <a:latin typeface="Lato"/>
              <a:cs typeface="Lato"/>
            </a:endParaRPr>
          </a:p>
          <a:p>
            <a:pPr marL="25400" marR="17780">
              <a:lnSpc>
                <a:spcPts val="7859"/>
              </a:lnSpc>
              <a:spcBef>
                <a:spcPts val="810"/>
              </a:spcBef>
            </a:pPr>
            <a:r>
              <a:rPr sz="3800" spc="-15" dirty="0">
                <a:solidFill>
                  <a:srgbClr val="373737"/>
                </a:solidFill>
                <a:latin typeface="Lato"/>
                <a:cs typeface="Lato"/>
              </a:rPr>
              <a:t>Parametrized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pipelines with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auto-generated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CLI  </a:t>
            </a:r>
            <a:r>
              <a:rPr sz="3800" spc="-120" dirty="0">
                <a:solidFill>
                  <a:srgbClr val="373737"/>
                </a:solidFill>
                <a:latin typeface="Lato"/>
                <a:cs typeface="Lato"/>
              </a:rPr>
              <a:t>Tes</a:t>
            </a:r>
            <a:r>
              <a:rPr lang="en-US" sz="3800" spc="-12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3800" spc="-120" dirty="0">
                <a:solidFill>
                  <a:srgbClr val="373737"/>
                </a:solidFill>
                <a:latin typeface="Lato"/>
                <a:cs typeface="Lato"/>
              </a:rPr>
              <a:t>ng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(</a:t>
            </a:r>
            <a:r>
              <a:rPr lang="en-US" sz="3800" dirty="0">
                <a:solidFill>
                  <a:srgbClr val="373737"/>
                </a:solidFill>
                <a:latin typeface="Lato"/>
                <a:cs typeface="Lato"/>
              </a:rPr>
              <a:t>i.e.,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run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data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tests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upon task </a:t>
            </a:r>
            <a:r>
              <a:rPr sz="3800" spc="-50" dirty="0">
                <a:solidFill>
                  <a:srgbClr val="373737"/>
                </a:solidFill>
                <a:latin typeface="Lato"/>
                <a:cs typeface="Lato"/>
              </a:rPr>
              <a:t>execu</a:t>
            </a:r>
            <a:r>
              <a:rPr lang="en-US" sz="3800" spc="-5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3800" spc="-50" dirty="0">
                <a:solidFill>
                  <a:srgbClr val="373737"/>
                </a:solidFill>
                <a:latin typeface="Lato"/>
                <a:cs typeface="Lato"/>
              </a:rPr>
              <a:t>on) 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Debugger </a:t>
            </a:r>
            <a:r>
              <a:rPr sz="3800" spc="-35" dirty="0">
                <a:solidFill>
                  <a:srgbClr val="373737"/>
                </a:solidFill>
                <a:latin typeface="Lato"/>
                <a:cs typeface="Lato"/>
              </a:rPr>
              <a:t>integra</a:t>
            </a:r>
            <a:r>
              <a:rPr lang="en-US" sz="3800" spc="-35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3800" spc="-35" dirty="0">
                <a:solidFill>
                  <a:srgbClr val="373737"/>
                </a:solidFill>
                <a:latin typeface="Lato"/>
                <a:cs typeface="Lato"/>
              </a:rPr>
              <a:t>on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(pdb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and</a:t>
            </a:r>
            <a:r>
              <a:rPr sz="3800" spc="-4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3800" spc="-25" dirty="0">
                <a:solidFill>
                  <a:srgbClr val="373737"/>
                </a:solidFill>
                <a:latin typeface="Lato"/>
                <a:cs typeface="Lato"/>
              </a:rPr>
              <a:t>ipdb)</a:t>
            </a:r>
            <a:endParaRPr sz="3800" dirty="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3307334"/>
            <a:ext cx="2463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30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4305553"/>
            <a:ext cx="2463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30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5303773"/>
            <a:ext cx="2463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30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300" y="7239000"/>
            <a:ext cx="14249400" cy="12700"/>
          </a:xfrm>
          <a:custGeom>
            <a:avLst/>
            <a:gdLst/>
            <a:ahLst/>
            <a:cxnLst/>
            <a:rect l="l" t="t" r="r" b="b"/>
            <a:pathLst>
              <a:path w="14249400" h="12700">
                <a:moveTo>
                  <a:pt x="14249400" y="0"/>
                </a:moveTo>
                <a:lnTo>
                  <a:pt x="0" y="0"/>
                </a:lnTo>
                <a:lnTo>
                  <a:pt x="0" y="12700"/>
                </a:lnTo>
                <a:lnTo>
                  <a:pt x="14249400" y="12700"/>
                </a:lnTo>
                <a:lnTo>
                  <a:pt x="1424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5200" y="7164069"/>
            <a:ext cx="10896600" cy="1018227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77800" indent="-140335">
              <a:lnSpc>
                <a:spcPct val="100000"/>
              </a:lnSpc>
              <a:spcBef>
                <a:spcPts val="1360"/>
              </a:spcBef>
              <a:buSzPct val="59090"/>
              <a:buAutoNum type="arabicPlain" startAt="4"/>
              <a:tabLst>
                <a:tab pos="178435" algn="l"/>
              </a:tabLst>
            </a:pPr>
            <a:r>
              <a:rPr sz="2200" spc="-10" dirty="0">
                <a:solidFill>
                  <a:srgbClr val="373737"/>
                </a:solidFill>
                <a:latin typeface="Lato"/>
                <a:cs typeface="Lato"/>
              </a:rPr>
              <a:t>Any </a:t>
            </a: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database with </a:t>
            </a: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a </a:t>
            </a:r>
            <a:r>
              <a:rPr sz="2200" spc="-10" dirty="0">
                <a:solidFill>
                  <a:srgbClr val="373737"/>
                </a:solidFill>
                <a:latin typeface="Lato"/>
                <a:cs typeface="Lato"/>
              </a:rPr>
              <a:t>DBAPI </a:t>
            </a: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2.0 </a:t>
            </a: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client </a:t>
            </a: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or compatible </a:t>
            </a: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with SQLAlchemy </a:t>
            </a: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is</a:t>
            </a:r>
            <a:r>
              <a:rPr sz="2200" spc="-14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supported</a:t>
            </a:r>
            <a:endParaRPr sz="2200" dirty="0">
              <a:latin typeface="Lato"/>
              <a:cs typeface="Lato"/>
            </a:endParaRPr>
          </a:p>
          <a:p>
            <a:pPr marL="177800" indent="-140335">
              <a:lnSpc>
                <a:spcPct val="100000"/>
              </a:lnSpc>
              <a:spcBef>
                <a:spcPts val="1260"/>
              </a:spcBef>
              <a:buSzPct val="59090"/>
              <a:buAutoNum type="arabicPlain" startAt="4"/>
              <a:tabLst>
                <a:tab pos="178435" algn="l"/>
              </a:tabLst>
            </a:pP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Languages that </a:t>
            </a:r>
            <a:r>
              <a:rPr sz="2200" spc="-15" dirty="0">
                <a:solidFill>
                  <a:srgbClr val="373737"/>
                </a:solidFill>
                <a:latin typeface="Lato"/>
                <a:cs typeface="Lato"/>
              </a:rPr>
              <a:t>have </a:t>
            </a:r>
            <a:r>
              <a:rPr sz="2200" spc="-10" dirty="0">
                <a:solidFill>
                  <a:srgbClr val="373737"/>
                </a:solidFill>
                <a:latin typeface="Lato"/>
                <a:cs typeface="Lato"/>
              </a:rPr>
              <a:t>Jupyter kernels </a:t>
            </a:r>
            <a:r>
              <a:rPr sz="2200" spc="-20" dirty="0">
                <a:solidFill>
                  <a:srgbClr val="373737"/>
                </a:solidFill>
                <a:latin typeface="Lato"/>
                <a:cs typeface="Lato"/>
              </a:rPr>
              <a:t>are </a:t>
            </a: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supported with </a:t>
            </a: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a </a:t>
            </a:r>
            <a:r>
              <a:rPr sz="2200" spc="-20" dirty="0">
                <a:solidFill>
                  <a:srgbClr val="373737"/>
                </a:solidFill>
                <a:latin typeface="Lato"/>
                <a:cs typeface="Lato"/>
              </a:rPr>
              <a:t>few</a:t>
            </a:r>
            <a:r>
              <a:rPr sz="2200" spc="-14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200" spc="5" dirty="0">
                <a:solidFill>
                  <a:srgbClr val="373737"/>
                </a:solidFill>
                <a:latin typeface="Lato"/>
                <a:cs typeface="Lato"/>
              </a:rPr>
              <a:t>limita9ons</a:t>
            </a:r>
            <a:endParaRPr sz="2200" dirty="0">
              <a:latin typeface="Lato"/>
              <a:cs typeface="Lato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E1C302B5-3BD6-9D6D-B6FE-33E78360A02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</p:spTree>
    <p:extLst>
      <p:ext uri="{BB962C8B-B14F-4D97-AF65-F5344CB8AC3E}">
        <p14:creationId xmlns:p14="http://schemas.microsoft.com/office/powerpoint/2010/main" val="3861140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0800" y="2273300"/>
            <a:ext cx="3962400" cy="459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4495" y="838200"/>
            <a:ext cx="6366305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140" dirty="0"/>
              <a:t>Integra</a:t>
            </a:r>
            <a:r>
              <a:rPr lang="en-US" sz="4500" spc="140" dirty="0"/>
              <a:t>ti</a:t>
            </a:r>
            <a:r>
              <a:rPr sz="4500" spc="140" dirty="0"/>
              <a:t>on </a:t>
            </a:r>
            <a:r>
              <a:rPr sz="4500" spc="-5" dirty="0"/>
              <a:t>with</a:t>
            </a:r>
            <a:r>
              <a:rPr sz="4500" spc="-409" dirty="0"/>
              <a:t> </a:t>
            </a:r>
            <a:r>
              <a:rPr sz="4500" spc="-20" dirty="0"/>
              <a:t>Jupyter</a:t>
            </a:r>
            <a:endParaRPr sz="4500" dirty="0"/>
          </a:p>
        </p:txBody>
      </p:sp>
      <p:sp>
        <p:nvSpPr>
          <p:cNvPr id="4" name="object 4"/>
          <p:cNvSpPr txBox="1"/>
          <p:nvPr/>
        </p:nvSpPr>
        <p:spPr>
          <a:xfrm>
            <a:off x="990600" y="2243742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9516" y="2204973"/>
            <a:ext cx="5547995" cy="2360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Scripts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open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as</a:t>
            </a:r>
            <a:r>
              <a:rPr sz="2800" spc="1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notebooks</a:t>
            </a:r>
            <a:r>
              <a:rPr sz="2475" spc="-7" baseline="37037" dirty="0">
                <a:solidFill>
                  <a:srgbClr val="373737"/>
                </a:solidFill>
                <a:latin typeface="Lato"/>
                <a:cs typeface="Lato"/>
              </a:rPr>
              <a:t>3</a:t>
            </a:r>
            <a:endParaRPr sz="2475" baseline="37037" dirty="0">
              <a:latin typeface="Lato"/>
              <a:cs typeface="Lato"/>
            </a:endParaRPr>
          </a:p>
          <a:p>
            <a:pPr marL="38100">
              <a:lnSpc>
                <a:spcPct val="100000"/>
              </a:lnSpc>
              <a:spcBef>
                <a:spcPts val="2440"/>
              </a:spcBef>
            </a:pPr>
            <a:r>
              <a:rPr sz="2800" spc="-40" dirty="0">
                <a:solidFill>
                  <a:srgbClr val="373737"/>
                </a:solidFill>
                <a:latin typeface="Lato"/>
                <a:cs typeface="Lato"/>
              </a:rPr>
              <a:t>(Temporary)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cell</a:t>
            </a:r>
            <a:r>
              <a:rPr sz="2800" spc="3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10" dirty="0">
                <a:solidFill>
                  <a:srgbClr val="373737"/>
                </a:solidFill>
                <a:latin typeface="Lato"/>
                <a:cs typeface="Lato"/>
              </a:rPr>
              <a:t>injec</a:t>
            </a:r>
            <a:r>
              <a:rPr lang="en-US" sz="2800" spc="1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spc="10" dirty="0">
                <a:solidFill>
                  <a:srgbClr val="373737"/>
                </a:solidFill>
                <a:latin typeface="Lato"/>
                <a:cs typeface="Lato"/>
              </a:rPr>
              <a:t>on</a:t>
            </a:r>
            <a:endParaRPr sz="2800" dirty="0">
              <a:latin typeface="Lato"/>
              <a:cs typeface="Lato"/>
            </a:endParaRPr>
          </a:p>
          <a:p>
            <a:pPr marL="38100">
              <a:lnSpc>
                <a:spcPct val="100000"/>
              </a:lnSpc>
              <a:spcBef>
                <a:spcPts val="2445"/>
              </a:spcBef>
            </a:pP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Ensures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no hidden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state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by</a:t>
            </a:r>
            <a:r>
              <a:rPr sz="2800" spc="-114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running</a:t>
            </a:r>
            <a:endParaRPr sz="2800" dirty="0">
              <a:latin typeface="Lato"/>
              <a:cs typeface="Lato"/>
            </a:endParaRPr>
          </a:p>
          <a:p>
            <a:pPr marL="38100">
              <a:lnSpc>
                <a:spcPct val="100000"/>
              </a:lnSpc>
              <a:spcBef>
                <a:spcPts val="60"/>
              </a:spcBef>
            </a:pPr>
            <a:r>
              <a:rPr sz="2800" spc="-5" dirty="0">
                <a:solidFill>
                  <a:srgbClr val="373737"/>
                </a:solidFill>
                <a:latin typeface="Courier New"/>
                <a:cs typeface="Courier New"/>
              </a:rPr>
              <a:t>ploomber</a:t>
            </a:r>
            <a:r>
              <a:rPr sz="2800" spc="-10" dirty="0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373737"/>
                </a:solidFill>
                <a:latin typeface="Courier New"/>
                <a:cs typeface="Courier New"/>
              </a:rPr>
              <a:t>build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2980743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3717747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5200" y="7889520"/>
            <a:ext cx="5262245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425" spc="15" baseline="38011" dirty="0">
                <a:solidFill>
                  <a:srgbClr val="373737"/>
                </a:solidFill>
                <a:latin typeface="Lato"/>
                <a:cs typeface="Lato"/>
              </a:rPr>
              <a:t>3 </a:t>
            </a: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Thanks to </a:t>
            </a:r>
            <a:r>
              <a:rPr sz="1600" dirty="0">
                <a:solidFill>
                  <a:srgbClr val="373737"/>
                </a:solidFill>
                <a:latin typeface="Lato"/>
                <a:cs typeface="Lato"/>
              </a:rPr>
              <a:t>jupytext!</a:t>
            </a:r>
            <a:r>
              <a:rPr sz="1600" spc="2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007CFB"/>
                </a:solidFill>
                <a:latin typeface="Lato"/>
                <a:cs typeface="Lato"/>
                <a:hlinkClick r:id="rId3"/>
              </a:rPr>
              <a:t>h</a:t>
            </a:r>
            <a:r>
              <a:rPr lang="en-US" sz="1600" spc="-5" dirty="0">
                <a:solidFill>
                  <a:srgbClr val="007CFB"/>
                </a:solidFill>
                <a:latin typeface="Lato"/>
                <a:cs typeface="Lato"/>
                <a:hlinkClick r:id="rId3"/>
              </a:rPr>
              <a:t>tt</a:t>
            </a:r>
            <a:r>
              <a:rPr sz="1600" spc="-5" dirty="0">
                <a:solidFill>
                  <a:srgbClr val="007CFB"/>
                </a:solidFill>
                <a:latin typeface="Lato"/>
                <a:cs typeface="Lato"/>
                <a:hlinkClick r:id="rId3"/>
              </a:rPr>
              <a:t>ps://github.com/mwouts/jupytext</a:t>
            </a:r>
            <a:endParaRPr sz="1600" dirty="0">
              <a:latin typeface="Lato"/>
              <a:cs typeface="Lato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E136599B-8001-4884-D046-AB965EA8B57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</p:spTree>
    <p:extLst>
      <p:ext uri="{BB962C8B-B14F-4D97-AF65-F5344CB8AC3E}">
        <p14:creationId xmlns:p14="http://schemas.microsoft.com/office/powerpoint/2010/main" val="51460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CF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</TotalTime>
  <Words>1338</Words>
  <Application>Microsoft Macintosh PowerPoint</Application>
  <PresentationFormat>Custom</PresentationFormat>
  <Paragraphs>179</Paragraphs>
  <Slides>19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Courier New</vt:lpstr>
      <vt:lpstr>Lato</vt:lpstr>
      <vt:lpstr>Lato Black</vt:lpstr>
      <vt:lpstr>Menlo</vt:lpstr>
      <vt:lpstr>Söhne Mono</vt:lpstr>
      <vt:lpstr>Office Theme</vt:lpstr>
      <vt:lpstr>PowerPoint Presentation</vt:lpstr>
      <vt:lpstr>Data Science is all about  experimentation</vt:lpstr>
      <vt:lpstr>Poor man's solution</vt:lpstr>
      <vt:lpstr>Why bother about  maintainability?</vt:lpstr>
      <vt:lpstr>Build a data pipeline</vt:lpstr>
      <vt:lpstr>Current approach:  Workﬂow managers</vt:lpstr>
      <vt:lpstr>Ploomber</vt:lpstr>
      <vt:lpstr>Main features</vt:lpstr>
      <vt:lpstr>Integration with Jupyter</vt:lpstr>
      <vt:lpstr>Setup Env: Install Ploomber and enable Running R notebooks in VsCode</vt:lpstr>
      <vt:lpstr>R workﬂow Example1</vt:lpstr>
      <vt:lpstr>R example 1: “pipeline.yaml”</vt:lpstr>
      <vt:lpstr>Tasks as notebooks</vt:lpstr>
      <vt:lpstr>Tasks: R scripts/notebooks </vt:lpstr>
      <vt:lpstr>Cell injection concepts (Python)</vt:lpstr>
      <vt:lpstr>Cell injection: R notebook</vt:lpstr>
      <vt:lpstr>Build process</vt:lpstr>
      <vt:lpstr>Resources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</dc:creator>
  <cp:lastModifiedBy>Jacques Booysen</cp:lastModifiedBy>
  <cp:revision>9</cp:revision>
  <dcterms:created xsi:type="dcterms:W3CDTF">2023-07-08T09:02:49Z</dcterms:created>
  <dcterms:modified xsi:type="dcterms:W3CDTF">2023-07-09T10:50:16Z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2020-09-16T00:00:00Z</vt:filetime>
  </property>
  <property fmtid="{D5CDD505-2E9C-101B-9397-08002B2CF9AE}" pid="3" name="Creator">
    <vt:lpwstr>Deckset 2582</vt:lpwstr>
  </property>
  <property fmtid="{D5CDD505-2E9C-101B-9397-08002B2CF9AE}" pid="4" name="LastSaved">
    <vt:filetime>2023-07-08T00:00:00Z</vt:filetime>
  </property>
</Properties>
</file>